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260" r:id="rId2"/>
    <p:sldId id="259" r:id="rId3"/>
    <p:sldId id="261" r:id="rId4"/>
    <p:sldId id="296" r:id="rId5"/>
    <p:sldId id="263" r:id="rId6"/>
    <p:sldId id="264" r:id="rId7"/>
    <p:sldId id="297" r:id="rId8"/>
    <p:sldId id="299" r:id="rId9"/>
    <p:sldId id="262" r:id="rId10"/>
    <p:sldId id="298" r:id="rId11"/>
    <p:sldId id="265" r:id="rId12"/>
    <p:sldId id="266" r:id="rId13"/>
    <p:sldId id="267" r:id="rId14"/>
    <p:sldId id="300" r:id="rId15"/>
    <p:sldId id="301" r:id="rId16"/>
    <p:sldId id="302" r:id="rId17"/>
    <p:sldId id="305" r:id="rId18"/>
    <p:sldId id="304" r:id="rId19"/>
    <p:sldId id="303" r:id="rId20"/>
    <p:sldId id="306" r:id="rId21"/>
    <p:sldId id="318" r:id="rId22"/>
    <p:sldId id="307" r:id="rId23"/>
    <p:sldId id="308" r:id="rId24"/>
    <p:sldId id="309" r:id="rId25"/>
    <p:sldId id="311" r:id="rId26"/>
    <p:sldId id="310" r:id="rId27"/>
    <p:sldId id="312" r:id="rId28"/>
    <p:sldId id="313" r:id="rId29"/>
    <p:sldId id="314" r:id="rId30"/>
    <p:sldId id="316" r:id="rId31"/>
    <p:sldId id="315" r:id="rId32"/>
    <p:sldId id="319" r:id="rId33"/>
    <p:sldId id="320" r:id="rId34"/>
    <p:sldId id="321" r:id="rId35"/>
    <p:sldId id="323" r:id="rId36"/>
    <p:sldId id="324" r:id="rId37"/>
    <p:sldId id="325" r:id="rId38"/>
    <p:sldId id="317" r:id="rId39"/>
    <p:sldId id="29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615" autoAdjust="0"/>
    <p:restoredTop sz="92308" autoAdjust="0"/>
  </p:normalViewPr>
  <p:slideViewPr>
    <p:cSldViewPr>
      <p:cViewPr varScale="1">
        <p:scale>
          <a:sx n="123" d="100"/>
          <a:sy n="123" d="100"/>
        </p:scale>
        <p:origin x="852" y="102"/>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notesViewPr>
    <p:cSldViewPr>
      <p:cViewPr varScale="1">
        <p:scale>
          <a:sx n="83" d="100"/>
          <a:sy n="83" d="100"/>
        </p:scale>
        <p:origin x="-19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8B7D7-D459-45D3-948C-E7BBBB1EE5E5}" type="datetimeFigureOut">
              <a:rPr lang="en-US" smtClean="0"/>
              <a:t>4/26/2024</a:t>
            </a:fld>
            <a:endParaRPr lang="en-US"/>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A01978-2988-486B-9106-5C9523DAC805}" type="slidenum">
              <a:rPr lang="en-US" smtClean="0"/>
              <a:t>‹#›</a:t>
            </a:fld>
            <a:endParaRPr lang="en-US"/>
          </a:p>
        </p:txBody>
      </p:sp>
    </p:spTree>
    <p:extLst>
      <p:ext uri="{BB962C8B-B14F-4D97-AF65-F5344CB8AC3E}">
        <p14:creationId xmlns:p14="http://schemas.microsoft.com/office/powerpoint/2010/main" val="1425464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B19768-2AD3-4A81-AF5C-AF6ECC552414}" type="datetimeFigureOut">
              <a:rPr lang="en-US" smtClean="0"/>
              <a:t>4/26/2024</a:t>
            </a:fld>
            <a:endParaRPr lang="en-US"/>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A104A5-C1C3-4C3E-92CA-22C7FA19D578}" type="slidenum">
              <a:rPr lang="en-US" smtClean="0"/>
              <a:t>‹#›</a:t>
            </a:fld>
            <a:endParaRPr lang="en-US"/>
          </a:p>
        </p:txBody>
      </p:sp>
    </p:spTree>
    <p:extLst>
      <p:ext uri="{BB962C8B-B14F-4D97-AF65-F5344CB8AC3E}">
        <p14:creationId xmlns:p14="http://schemas.microsoft.com/office/powerpoint/2010/main" val="436679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AAA104A5-C1C3-4C3E-92CA-22C7FA19D578}" type="slidenum">
              <a:rPr lang="en-US" smtClean="0"/>
              <a:t>6</a:t>
            </a:fld>
            <a:endParaRPr lang="en-US"/>
          </a:p>
        </p:txBody>
      </p:sp>
    </p:spTree>
    <p:extLst>
      <p:ext uri="{BB962C8B-B14F-4D97-AF65-F5344CB8AC3E}">
        <p14:creationId xmlns:p14="http://schemas.microsoft.com/office/powerpoint/2010/main" val="3292301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Θέση αριθμού διαφάνειας 3"/>
          <p:cNvSpPr>
            <a:spLocks noGrp="1"/>
          </p:cNvSpPr>
          <p:nvPr>
            <p:ph type="sldNum" sz="quarter" idx="10"/>
          </p:nvPr>
        </p:nvSpPr>
        <p:spPr/>
        <p:txBody>
          <a:bodyPr/>
          <a:lstStyle/>
          <a:p>
            <a:fld id="{AAA104A5-C1C3-4C3E-92CA-22C7FA19D578}" type="slidenum">
              <a:rPr lang="en-US" smtClean="0"/>
              <a:t>11</a:t>
            </a:fld>
            <a:endParaRPr lang="en-US"/>
          </a:p>
        </p:txBody>
      </p:sp>
    </p:spTree>
    <p:extLst>
      <p:ext uri="{BB962C8B-B14F-4D97-AF65-F5344CB8AC3E}">
        <p14:creationId xmlns:p14="http://schemas.microsoft.com/office/powerpoint/2010/main" val="2052635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AAA104A5-C1C3-4C3E-92CA-22C7FA19D578}" type="slidenum">
              <a:rPr lang="en-US" smtClean="0"/>
              <a:t>15</a:t>
            </a:fld>
            <a:endParaRPr lang="en-US"/>
          </a:p>
        </p:txBody>
      </p:sp>
    </p:spTree>
    <p:extLst>
      <p:ext uri="{BB962C8B-B14F-4D97-AF65-F5344CB8AC3E}">
        <p14:creationId xmlns:p14="http://schemas.microsoft.com/office/powerpoint/2010/main" val="1116554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l-GR"/>
              <a:t>Στυλ κύριου τίτλου</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l-GR"/>
              <a:t>Στυλ κύριου υπότιτλου</a:t>
            </a:r>
            <a:endParaRPr lang="en-US" dirty="0"/>
          </a:p>
        </p:txBody>
      </p:sp>
      <p:sp>
        <p:nvSpPr>
          <p:cNvPr id="4" name="Date Placeholder 3"/>
          <p:cNvSpPr>
            <a:spLocks noGrp="1"/>
          </p:cNvSpPr>
          <p:nvPr>
            <p:ph type="dt" sz="half" idx="10"/>
          </p:nvPr>
        </p:nvSpPr>
        <p:spPr/>
        <p:txBody>
          <a:bodyPr/>
          <a:lstStyle/>
          <a:p>
            <a:fld id="{F11AE412-E5B0-47B8-BCE6-CB2DBBDF32E1}"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C9907-0342-4EB2-B391-5A37A752C37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3" name="Vertical Text Placeholder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a:spLocks noGrp="1"/>
          </p:cNvSpPr>
          <p:nvPr>
            <p:ph type="dt" sz="half" idx="10"/>
          </p:nvPr>
        </p:nvSpPr>
        <p:spPr/>
        <p:txBody>
          <a:bodyPr/>
          <a:lstStyle/>
          <a:p>
            <a:fld id="{F11AE412-E5B0-47B8-BCE6-CB2DBBDF32E1}"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C9907-0342-4EB2-B391-5A37A752C37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l-GR"/>
              <a:t>Στυλ κύριου τίτλου</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a:spLocks noGrp="1"/>
          </p:cNvSpPr>
          <p:nvPr>
            <p:ph type="dt" sz="half" idx="10"/>
          </p:nvPr>
        </p:nvSpPr>
        <p:spPr/>
        <p:txBody>
          <a:bodyPr/>
          <a:lstStyle/>
          <a:p>
            <a:fld id="{F11AE412-E5B0-47B8-BCE6-CB2DBBDF32E1}"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C9907-0342-4EB2-B391-5A37A752C37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3" name="Content Placeholder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F11AE412-E5B0-47B8-BCE6-CB2DBBDF32E1}"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C9907-0342-4EB2-B391-5A37A752C37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a:t>Στυλ κύριου τίτλου</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l-GR"/>
              <a:t>Στυλ υποδείγματος κειμένου</a:t>
            </a:r>
          </a:p>
        </p:txBody>
      </p:sp>
      <p:sp>
        <p:nvSpPr>
          <p:cNvPr id="4" name="Date Placeholder 3"/>
          <p:cNvSpPr>
            <a:spLocks noGrp="1"/>
          </p:cNvSpPr>
          <p:nvPr>
            <p:ph type="dt" sz="half" idx="10"/>
          </p:nvPr>
        </p:nvSpPr>
        <p:spPr/>
        <p:txBody>
          <a:bodyPr/>
          <a:lstStyle/>
          <a:p>
            <a:fld id="{F11AE412-E5B0-47B8-BCE6-CB2DBBDF32E1}"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C9907-0342-4EB2-B391-5A37A752C37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F11AE412-E5B0-47B8-BCE6-CB2DBBDF32E1}" type="datetimeFigureOut">
              <a:rPr lang="en-US" smtClean="0"/>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7C9907-0342-4EB2-B391-5A37A752C37E}" type="slidenum">
              <a:rPr lang="en-US" smtClean="0"/>
              <a:t>‹#›</a:t>
            </a:fld>
            <a:endParaRPr lang="en-US"/>
          </a:p>
        </p:txBody>
      </p:sp>
      <p:sp>
        <p:nvSpPr>
          <p:cNvPr id="8" name="Title 7"/>
          <p:cNvSpPr>
            <a:spLocks noGrp="1"/>
          </p:cNvSpPr>
          <p:nvPr>
            <p:ph type="title"/>
          </p:nvPr>
        </p:nvSpPr>
        <p:spPr/>
        <p:txBody>
          <a:bodyPr/>
          <a:lstStyle/>
          <a:p>
            <a:r>
              <a:rPr lang="el-GR"/>
              <a:t>Στυλ κύριου τίτλου</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l-GR"/>
              <a:t>Στυλ υποδείγματος κειμένου</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l-GR"/>
              <a:t>Στυλ υποδείγματος κειμένου</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F11AE412-E5B0-47B8-BCE6-CB2DBBDF32E1}" type="datetimeFigureOut">
              <a:rPr lang="en-US" smtClean="0"/>
              <a:t>4/26/2024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7C9907-0342-4EB2-B391-5A37A752C37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3" name="Date Placeholder 2"/>
          <p:cNvSpPr>
            <a:spLocks noGrp="1"/>
          </p:cNvSpPr>
          <p:nvPr>
            <p:ph type="dt" sz="half" idx="10"/>
          </p:nvPr>
        </p:nvSpPr>
        <p:spPr/>
        <p:txBody>
          <a:bodyPr/>
          <a:lstStyle/>
          <a:p>
            <a:fld id="{F11AE412-E5B0-47B8-BCE6-CB2DBBDF32E1}" type="datetimeFigureOut">
              <a:rPr lang="en-US" smtClean="0"/>
              <a:t>4/26/2024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7C9907-0342-4EB2-B391-5A37A752C37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1AE412-E5B0-47B8-BCE6-CB2DBBDF32E1}" type="datetimeFigureOut">
              <a:rPr lang="en-US" smtClean="0"/>
              <a:t>4/26/2024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7C9907-0342-4EB2-B391-5A37A752C37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a:t>Στυλ κύριου τίτλου</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l-GR"/>
              <a:t>Στυλ υποδείγματος κειμένου</a:t>
            </a:r>
          </a:p>
        </p:txBody>
      </p:sp>
      <p:sp>
        <p:nvSpPr>
          <p:cNvPr id="5" name="Date Placeholder 4"/>
          <p:cNvSpPr>
            <a:spLocks noGrp="1"/>
          </p:cNvSpPr>
          <p:nvPr>
            <p:ph type="dt" sz="half" idx="10"/>
          </p:nvPr>
        </p:nvSpPr>
        <p:spPr/>
        <p:txBody>
          <a:bodyPr/>
          <a:lstStyle/>
          <a:p>
            <a:fld id="{F11AE412-E5B0-47B8-BCE6-CB2DBBDF32E1}" type="datetimeFigureOut">
              <a:rPr lang="en-US" smtClean="0"/>
              <a:t>4/26/2024</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897C9907-0342-4EB2-B391-5A37A752C37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l-GR"/>
              <a:t>Κάντε κλικ στο εικονίδιο για να προσθέσετε μια εικόνα</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l-GR"/>
              <a:t>Στυλ κύριου τίτλου</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F11AE412-E5B0-47B8-BCE6-CB2DBBDF32E1}" type="datetimeFigureOut">
              <a:rPr lang="en-US" smtClean="0"/>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7C9907-0342-4EB2-B391-5A37A752C37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l-GR"/>
              <a:t>Στυλ κύριου τίτλου</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F11AE412-E5B0-47B8-BCE6-CB2DBBDF32E1}" type="datetimeFigureOut">
              <a:rPr lang="en-US" smtClean="0"/>
              <a:t>4/26/2024</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897C9907-0342-4EB2-B391-5A37A752C37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png"/><Relationship Id="rId1" Type="http://schemas.openxmlformats.org/officeDocument/2006/relationships/slideLayout" Target="../slideLayouts/slideLayout5.xml"/><Relationship Id="rId5" Type="http://schemas.openxmlformats.org/officeDocument/2006/relationships/image" Target="../media/image36.jpg"/><Relationship Id="rId4" Type="http://schemas.openxmlformats.org/officeDocument/2006/relationships/image" Target="../media/image35.jp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7.png"/><Relationship Id="rId1" Type="http://schemas.openxmlformats.org/officeDocument/2006/relationships/slideLayout" Target="../slideLayouts/slideLayout5.xml"/><Relationship Id="rId5" Type="http://schemas.openxmlformats.org/officeDocument/2006/relationships/image" Target="../media/image39.png"/><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0.png"/><Relationship Id="rId1" Type="http://schemas.openxmlformats.org/officeDocument/2006/relationships/slideLayout" Target="../slideLayouts/slideLayout4.xml"/><Relationship Id="rId6" Type="http://schemas.openxmlformats.org/officeDocument/2006/relationships/image" Target="../media/image42.jpg"/><Relationship Id="rId5" Type="http://schemas.openxmlformats.org/officeDocument/2006/relationships/image" Target="../media/image41.png"/><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4.xml"/><Relationship Id="rId5" Type="http://schemas.openxmlformats.org/officeDocument/2006/relationships/image" Target="../media/image46.png"/><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4.xml"/><Relationship Id="rId5" Type="http://schemas.openxmlformats.org/officeDocument/2006/relationships/image" Target="../media/image46.png"/><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79512" y="1070148"/>
            <a:ext cx="8164388" cy="3984556"/>
          </a:xfrm>
        </p:spPr>
        <p:txBody>
          <a:bodyPr>
            <a:normAutofit fontScale="25000" lnSpcReduction="20000"/>
          </a:bodyPr>
          <a:lstStyle/>
          <a:p>
            <a:pPr algn="ctr"/>
            <a:endParaRPr lang="el-GR" sz="2400" dirty="0">
              <a:latin typeface="Arial" panose="020B0604020202020204" pitchFamily="34" charset="0"/>
              <a:cs typeface="Arial" panose="020B0604020202020204" pitchFamily="34" charset="0"/>
            </a:endParaRPr>
          </a:p>
          <a:p>
            <a:pPr indent="-341313" algn="ctr">
              <a:lnSpc>
                <a:spcPct val="90000"/>
              </a:lnSpc>
              <a:spcBef>
                <a:spcPts val="475"/>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altLang="en-US" sz="9600" dirty="0">
                <a:solidFill>
                  <a:srgbClr val="000099"/>
                </a:solidFill>
                <a:latin typeface="Arial" panose="020B0604020202020204" pitchFamily="34" charset="0"/>
                <a:cs typeface="Arial" panose="020B0604020202020204" pitchFamily="34" charset="0"/>
              </a:rPr>
              <a:t>ΑΡΙΣΤΟΤΕΛΕΙΟ ΠΑΝΕΠΙΣΤΗΜΙΟ ΘΕΣΣΑΛΟΝΙΚΗΣ</a:t>
            </a:r>
          </a:p>
          <a:p>
            <a:pPr indent="-341313" algn="ctr">
              <a:lnSpc>
                <a:spcPct val="90000"/>
              </a:lnSpc>
              <a:spcBef>
                <a:spcPts val="475"/>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altLang="en-US" sz="7200" dirty="0">
                <a:solidFill>
                  <a:srgbClr val="000099"/>
                </a:solidFill>
                <a:latin typeface="Arial" panose="020B0604020202020204" pitchFamily="34" charset="0"/>
                <a:cs typeface="Arial" panose="020B0604020202020204" pitchFamily="34" charset="0"/>
              </a:rPr>
              <a:t>ΑΥΤΟΤΕΛΕΣ ΓΡΑΦΕΙΟ ΠΟΛΙΤΙΚΗΣ ΠΡΟΣΤΑΣΙΑΣ  </a:t>
            </a:r>
          </a:p>
          <a:p>
            <a:pPr indent="-341313" algn="ctr">
              <a:lnSpc>
                <a:spcPct val="90000"/>
              </a:lnSpc>
              <a:spcBef>
                <a:spcPts val="475"/>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l-GR" altLang="en-US" sz="9600" dirty="0">
              <a:latin typeface="Arial" panose="020B0604020202020204" pitchFamily="34" charset="0"/>
              <a:cs typeface="Arial" panose="020B0604020202020204" pitchFamily="34" charset="0"/>
            </a:endParaRPr>
          </a:p>
          <a:p>
            <a:pPr indent="-341313" algn="ctr">
              <a:lnSpc>
                <a:spcPct val="90000"/>
              </a:lnSpc>
              <a:spcBef>
                <a:spcPts val="975"/>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altLang="en-US" sz="16000" dirty="0">
                <a:solidFill>
                  <a:srgbClr val="CC0000"/>
                </a:solidFill>
                <a:latin typeface="Arial" panose="020B0604020202020204" pitchFamily="34" charset="0"/>
                <a:cs typeface="Arial" panose="020B0604020202020204" pitchFamily="34" charset="0"/>
              </a:rPr>
              <a:t>ΠΡΩΤΕΣ ΒΟΗΘΕΙΕΣ</a:t>
            </a:r>
          </a:p>
          <a:p>
            <a:pPr indent="-341313" algn="ctr">
              <a:lnSpc>
                <a:spcPct val="90000"/>
              </a:lnSpc>
              <a:spcBef>
                <a:spcPts val="975"/>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altLang="en-US" sz="16000" dirty="0">
                <a:solidFill>
                  <a:srgbClr val="CC0000"/>
                </a:solidFill>
                <a:latin typeface="Arial" panose="020B0604020202020204" pitchFamily="34" charset="0"/>
                <a:cs typeface="Arial" panose="020B0604020202020204" pitchFamily="34" charset="0"/>
              </a:rPr>
              <a:t>ΣΕ ΣΧΟΛΙΚΟ ΠΕΡΙΒΑΛΛΟΝ</a:t>
            </a:r>
          </a:p>
          <a:p>
            <a:pPr indent="-341313" algn="ctr">
              <a:lnSpc>
                <a:spcPct val="90000"/>
              </a:lnSpc>
              <a:spcBef>
                <a:spcPts val="975"/>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l-GR" altLang="en-US" sz="9600" dirty="0">
              <a:solidFill>
                <a:srgbClr val="CC0000"/>
              </a:solidFill>
              <a:latin typeface="Arial" panose="020B0604020202020204" pitchFamily="34" charset="0"/>
              <a:cs typeface="Arial" panose="020B0604020202020204" pitchFamily="34" charset="0"/>
            </a:endParaRPr>
          </a:p>
          <a:p>
            <a:pPr indent="-341313" algn="ctr">
              <a:lnSpc>
                <a:spcPct val="90000"/>
              </a:lnSpc>
              <a:spcBef>
                <a:spcPts val="325"/>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l-GR" altLang="en-US" sz="8000" dirty="0">
              <a:solidFill>
                <a:srgbClr val="CC0000"/>
              </a:solidFill>
              <a:latin typeface="Arial" panose="020B0604020202020204" pitchFamily="34" charset="0"/>
              <a:cs typeface="Arial" panose="020B0604020202020204" pitchFamily="34" charset="0"/>
            </a:endParaRPr>
          </a:p>
          <a:p>
            <a:pPr indent="-341313" algn="ctr">
              <a:lnSpc>
                <a:spcPct val="90000"/>
              </a:lnSpc>
              <a:spcBef>
                <a:spcPts val="325"/>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l-GR" altLang="en-US" sz="8000" dirty="0">
              <a:solidFill>
                <a:srgbClr val="CC0000"/>
              </a:solidFill>
              <a:latin typeface="Arial" panose="020B0604020202020204" pitchFamily="34" charset="0"/>
              <a:cs typeface="Arial" panose="020B0604020202020204" pitchFamily="34" charset="0"/>
            </a:endParaRPr>
          </a:p>
          <a:p>
            <a:pPr indent="-341313" algn="ctr">
              <a:lnSpc>
                <a:spcPct val="90000"/>
              </a:lnSpc>
              <a:spcBef>
                <a:spcPts val="325"/>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l-GR" altLang="en-US" sz="8000" dirty="0">
              <a:solidFill>
                <a:srgbClr val="CC0000"/>
              </a:solidFill>
              <a:latin typeface="Arial" panose="020B0604020202020204" pitchFamily="34" charset="0"/>
              <a:cs typeface="Arial" panose="020B0604020202020204" pitchFamily="34" charset="0"/>
            </a:endParaRPr>
          </a:p>
          <a:p>
            <a:pPr indent="-341313" algn="ctr">
              <a:lnSpc>
                <a:spcPct val="90000"/>
              </a:lnSpc>
              <a:spcBef>
                <a:spcPts val="325"/>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l-GR" altLang="en-US" sz="8000" dirty="0">
              <a:solidFill>
                <a:srgbClr val="CC0000"/>
              </a:solidFill>
              <a:latin typeface="Arial" panose="020B0604020202020204" pitchFamily="34" charset="0"/>
              <a:cs typeface="Arial" panose="020B0604020202020204" pitchFamily="34" charset="0"/>
            </a:endParaRPr>
          </a:p>
          <a:p>
            <a:pPr indent="-341313">
              <a:lnSpc>
                <a:spcPct val="90000"/>
              </a:lnSpc>
              <a:spcBef>
                <a:spcPts val="275"/>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l-GR" altLang="en-US" sz="4000" dirty="0">
              <a:solidFill>
                <a:srgbClr val="CC0000"/>
              </a:solidFill>
              <a:latin typeface="Arial" panose="020B0604020202020204" pitchFamily="34" charset="0"/>
              <a:cs typeface="Arial" panose="020B0604020202020204" pitchFamily="34" charset="0"/>
            </a:endParaRPr>
          </a:p>
          <a:p>
            <a:pPr indent="-341313">
              <a:lnSpc>
                <a:spcPct val="90000"/>
              </a:lnSpc>
              <a:spcBef>
                <a:spcPts val="275"/>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en-US" sz="4000" dirty="0">
                <a:solidFill>
                  <a:srgbClr val="CC0000"/>
                </a:solidFill>
                <a:latin typeface="Arial" panose="020B0604020202020204" pitchFamily="34" charset="0"/>
                <a:cs typeface="Arial" panose="020B0604020202020204" pitchFamily="34" charset="0"/>
              </a:rPr>
              <a:t>Copyright </a:t>
            </a:r>
            <a:r>
              <a:rPr lang="el-GR" altLang="en-US" sz="4000" dirty="0">
                <a:solidFill>
                  <a:srgbClr val="CC0000"/>
                </a:solidFill>
                <a:latin typeface="Arial" panose="020B0604020202020204" pitchFamily="34" charset="0"/>
                <a:cs typeface="Arial" panose="020B0604020202020204" pitchFamily="34" charset="0"/>
              </a:rPr>
              <a:t>2022, ΑΡΙΣΤΟΤΕΛΕΙΟ ΠΑΝΕΠΙΣΤΗΜΙΟ ΘΕΣΣΑΛΟΝΙΚΗΣ</a:t>
            </a:r>
          </a:p>
          <a:p>
            <a:pPr indent="-341313">
              <a:lnSpc>
                <a:spcPct val="90000"/>
              </a:lnSpc>
              <a:spcBef>
                <a:spcPts val="275"/>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altLang="en-US" sz="4000" dirty="0">
                <a:solidFill>
                  <a:srgbClr val="CC0000"/>
                </a:solidFill>
                <a:latin typeface="Arial" panose="020B0604020202020204" pitchFamily="34" charset="0"/>
                <a:cs typeface="Arial" panose="020B0604020202020204" pitchFamily="34" charset="0"/>
              </a:rPr>
              <a:t>ΑΥΤΟΤΕΛΕΣ ΓΡΑΦΕΙΟ ΠΟΛΙΤΙΚΗΣ ΠΡΟΣΤΑΣΙΑΣ </a:t>
            </a:r>
          </a:p>
        </p:txBody>
      </p:sp>
      <p:pic>
        <p:nvPicPr>
          <p:cNvPr id="7" name="Picture 7" descr="C:\Users\user\Desktop\Πολιτική Προστασία\ΠΟΛΙΤΙΚΗ ΠΡΟΣΤΑΣΙΑ από Γ.Παπούλια_10_11_15\ΣΗΜΑ-ΠΟΛ-ΠΡΟΣΤ.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59139"/>
            <a:ext cx="720080" cy="699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5732" y="44624"/>
            <a:ext cx="1008112" cy="1064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7" y="3356992"/>
            <a:ext cx="2160240" cy="124901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8935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altLang="en-US" b="1" dirty="0" err="1">
                <a:solidFill>
                  <a:srgbClr val="CC0000"/>
                </a:solidFill>
                <a:latin typeface="Arial" panose="020B0604020202020204" pitchFamily="34" charset="0"/>
                <a:cs typeface="Arial" panose="020B0604020202020204" pitchFamily="34" charset="0"/>
              </a:rPr>
              <a:t>Μικρα</a:t>
            </a:r>
            <a:r>
              <a:rPr lang="en-US" altLang="en-US" b="1" dirty="0">
                <a:solidFill>
                  <a:srgbClr val="CC0000"/>
                </a:solidFill>
                <a:latin typeface="Arial" panose="020B0604020202020204" pitchFamily="34" charset="0"/>
                <a:cs typeface="Arial" panose="020B0604020202020204" pitchFamily="34" charset="0"/>
              </a:rPr>
              <a:t> </a:t>
            </a:r>
            <a:r>
              <a:rPr lang="el-GR" altLang="en-US" b="1" dirty="0" err="1">
                <a:solidFill>
                  <a:srgbClr val="CC0000"/>
                </a:solidFill>
                <a:latin typeface="Arial" panose="020B0604020202020204" pitchFamily="34" charset="0"/>
                <a:cs typeface="Arial" panose="020B0604020202020204" pitchFamily="34" charset="0"/>
              </a:rPr>
              <a:t>τραυματα</a:t>
            </a:r>
            <a:endParaRPr lang="en-US" dirty="0"/>
          </a:p>
        </p:txBody>
      </p:sp>
      <p:sp>
        <p:nvSpPr>
          <p:cNvPr id="3" name="Θέση περιεχομένου 2"/>
          <p:cNvSpPr>
            <a:spLocks noGrp="1"/>
          </p:cNvSpPr>
          <p:nvPr>
            <p:ph idx="1"/>
          </p:nvPr>
        </p:nvSpPr>
        <p:spPr>
          <a:xfrm>
            <a:off x="1043608" y="1052736"/>
            <a:ext cx="7520940" cy="3579849"/>
          </a:xfrm>
        </p:spPr>
        <p:txBody>
          <a:bodyPr>
            <a:normAutofit/>
          </a:bodyPr>
          <a:lstStyle/>
          <a:p>
            <a:pPr marL="0" indent="0" algn="just">
              <a:lnSpc>
                <a:spcPct val="200000"/>
              </a:lnSpc>
            </a:pPr>
            <a:r>
              <a:rPr lang="el-GR" sz="1400" u="sng" dirty="0">
                <a:latin typeface="Arial" panose="020B0604020202020204" pitchFamily="34" charset="0"/>
                <a:cs typeface="Arial" panose="020B0604020202020204" pitchFamily="34" charset="0"/>
              </a:rPr>
              <a:t>Μώλωπας (εκχύμωση  η μελανιά)</a:t>
            </a:r>
            <a:r>
              <a:rPr lang="el-GR" sz="1400" b="0" dirty="0">
                <a:latin typeface="Arial" panose="020B0604020202020204" pitchFamily="34" charset="0"/>
                <a:cs typeface="Arial" panose="020B0604020202020204" pitchFamily="34" charset="0"/>
              </a:rPr>
              <a:t>: (συνέχεια)</a:t>
            </a:r>
          </a:p>
          <a:p>
            <a:pPr algn="just">
              <a:lnSpc>
                <a:spcPct val="150000"/>
              </a:lnSpc>
            </a:pPr>
            <a:r>
              <a:rPr lang="el-GR" sz="1400" b="0" u="sng" dirty="0">
                <a:latin typeface="Arial" panose="020B0604020202020204" pitchFamily="34" charset="0"/>
                <a:cs typeface="Arial" panose="020B0604020202020204" pitchFamily="34" charset="0"/>
              </a:rPr>
              <a:t>Αγωγή και Στόχος μας είναι</a:t>
            </a:r>
            <a:r>
              <a:rPr lang="el-GR" sz="1400" b="0" dirty="0">
                <a:latin typeface="Arial" panose="020B0604020202020204" pitchFamily="34" charset="0"/>
                <a:cs typeface="Arial" panose="020B0604020202020204" pitchFamily="34" charset="0"/>
              </a:rPr>
              <a:t>:</a:t>
            </a:r>
          </a:p>
          <a:p>
            <a:pPr algn="just">
              <a:lnSpc>
                <a:spcPct val="200000"/>
              </a:lnSpc>
              <a:buFont typeface="Arial" panose="020B0604020202020204" pitchFamily="34" charset="0"/>
              <a:buChar char="•"/>
            </a:pPr>
            <a:r>
              <a:rPr lang="el-GR" sz="1400" b="0" dirty="0">
                <a:latin typeface="Arial" panose="020B0604020202020204" pitchFamily="34" charset="0"/>
                <a:cs typeface="Arial" panose="020B0604020202020204" pitchFamily="34" charset="0"/>
              </a:rPr>
              <a:t>Να μειώσουμε τη ροή του αίματος για ελαχιστοποιήσουμε το πρήξιμο, με ψύξη και πίεση.</a:t>
            </a:r>
          </a:p>
          <a:p>
            <a:pPr algn="just">
              <a:lnSpc>
                <a:spcPct val="200000"/>
              </a:lnSpc>
              <a:buFont typeface="Arial" panose="020B0604020202020204" pitchFamily="34" charset="0"/>
              <a:buChar char="•"/>
            </a:pPr>
            <a:r>
              <a:rPr lang="el-GR" sz="1400" b="0" dirty="0">
                <a:latin typeface="Arial" panose="020B0604020202020204" pitchFamily="34" charset="0"/>
                <a:cs typeface="Arial" panose="020B0604020202020204" pitchFamily="34" charset="0"/>
              </a:rPr>
              <a:t>Ανασηκώνουμε και υποστηρίζουμε το τραυματισμένο μέλος σε άνετη θέση.</a:t>
            </a:r>
          </a:p>
          <a:p>
            <a:pPr algn="just">
              <a:lnSpc>
                <a:spcPct val="200000"/>
              </a:lnSpc>
              <a:buFont typeface="Arial" panose="020B0604020202020204" pitchFamily="34" charset="0"/>
              <a:buChar char="•"/>
            </a:pPr>
            <a:r>
              <a:rPr lang="el-GR" sz="1400" b="0" dirty="0">
                <a:latin typeface="Arial" panose="020B0604020202020204" pitchFamily="34" charset="0"/>
                <a:cs typeface="Arial" panose="020B0604020202020204" pitchFamily="34" charset="0"/>
              </a:rPr>
              <a:t>Εφαρμόζουμε κρύα κομπρέσα στο μώλωπα.</a:t>
            </a:r>
          </a:p>
          <a:p>
            <a:pPr algn="just">
              <a:lnSpc>
                <a:spcPct val="200000"/>
              </a:lnSpc>
              <a:buFont typeface="Arial" panose="020B0604020202020204" pitchFamily="34" charset="0"/>
              <a:buChar char="•"/>
            </a:pPr>
            <a:r>
              <a:rPr lang="el-GR" sz="1400" b="0" dirty="0">
                <a:latin typeface="Arial" panose="020B0604020202020204" pitchFamily="34" charset="0"/>
                <a:cs typeface="Arial" panose="020B0604020202020204" pitchFamily="34" charset="0"/>
              </a:rPr>
              <a:t>Αν υποψιαζόμαστε σοβαρό τραυματισμό ζητάμε ιατρική συμβουλή.</a:t>
            </a:r>
            <a:endParaRPr lang="en-US" sz="1400" b="0" dirty="0">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254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33377"/>
            <a:ext cx="10064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7746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altLang="en-US" b="1" dirty="0" err="1">
                <a:solidFill>
                  <a:srgbClr val="CC0000"/>
                </a:solidFill>
                <a:latin typeface="Arial" panose="020B0604020202020204" pitchFamily="34" charset="0"/>
                <a:cs typeface="Arial" panose="020B0604020202020204" pitchFamily="34" charset="0"/>
              </a:rPr>
              <a:t>ξενα</a:t>
            </a:r>
            <a:r>
              <a:rPr lang="el-GR" altLang="en-US" b="1" dirty="0">
                <a:solidFill>
                  <a:srgbClr val="CC0000"/>
                </a:solidFill>
                <a:latin typeface="Arial" panose="020B0604020202020204" pitchFamily="34" charset="0"/>
                <a:cs typeface="Arial" panose="020B0604020202020204" pitchFamily="34" charset="0"/>
              </a:rPr>
              <a:t> </a:t>
            </a:r>
            <a:r>
              <a:rPr lang="el-GR" altLang="en-US" b="1" dirty="0" err="1">
                <a:solidFill>
                  <a:srgbClr val="CC0000"/>
                </a:solidFill>
                <a:latin typeface="Arial" panose="020B0604020202020204" pitchFamily="34" charset="0"/>
                <a:cs typeface="Arial" panose="020B0604020202020204" pitchFamily="34" charset="0"/>
              </a:rPr>
              <a:t>σωματα</a:t>
            </a:r>
            <a:endParaRPr lang="en-US" dirty="0">
              <a:solidFill>
                <a:srgbClr val="C00000"/>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76" y="16476"/>
            <a:ext cx="7254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2772" y="28148"/>
            <a:ext cx="936104" cy="99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Ορθογώνιο 5"/>
          <p:cNvSpPr/>
          <p:nvPr/>
        </p:nvSpPr>
        <p:spPr>
          <a:xfrm>
            <a:off x="323528" y="918060"/>
            <a:ext cx="8515914" cy="2939266"/>
          </a:xfrm>
          <a:prstGeom prst="rect">
            <a:avLst/>
          </a:prstGeom>
        </p:spPr>
        <p:txBody>
          <a:bodyPr wrap="square">
            <a:spAutoFit/>
          </a:bodyPr>
          <a:lstStyle/>
          <a:p>
            <a:pPr algn="just">
              <a:lnSpc>
                <a:spcPct val="150000"/>
              </a:lnSpc>
            </a:pPr>
            <a:r>
              <a:rPr lang="el-GR" sz="1400" b="1" u="sng" dirty="0">
                <a:latin typeface="Arial" panose="020B0604020202020204" pitchFamily="34" charset="0"/>
                <a:cs typeface="Arial" panose="020B0604020202020204" pitchFamily="34" charset="0"/>
              </a:rPr>
              <a:t>Ξένο Σώμα στο Μάτι </a:t>
            </a:r>
          </a:p>
          <a:p>
            <a:pPr algn="just">
              <a:lnSpc>
                <a:spcPct val="150000"/>
              </a:lnSpc>
            </a:pPr>
            <a:r>
              <a:rPr lang="el-GR" sz="1400" dirty="0">
                <a:latin typeface="Arial" panose="020B0604020202020204" pitchFamily="34" charset="0"/>
                <a:cs typeface="Arial" panose="020B0604020202020204" pitchFamily="34" charset="0"/>
              </a:rPr>
              <a:t>Σωματίδια</a:t>
            </a:r>
            <a:r>
              <a:rPr lang="el-GR" sz="1400" u="sng" dirty="0">
                <a:latin typeface="Arial" panose="020B0604020202020204" pitchFamily="34" charset="0"/>
                <a:cs typeface="Arial" panose="020B0604020202020204" pitchFamily="34" charset="0"/>
              </a:rPr>
              <a:t> </a:t>
            </a:r>
            <a:r>
              <a:rPr lang="el-GR" sz="1400" dirty="0">
                <a:latin typeface="Arial" panose="020B0604020202020204" pitchFamily="34" charset="0"/>
                <a:cs typeface="Arial" panose="020B0604020202020204" pitchFamily="34" charset="0"/>
              </a:rPr>
              <a:t>σκόνης, μια βγαλμένη βλεφαρίδα ή ακόμη και ένας φακός επαφής μπορούν να μπουν τυχαία στο ασπράδι του ματιού και συνήθως αφαιρούνται εύκολα. Όμως οτιδήποτε κολλήσει στο μάτι, τρυπήσει το βολβό ή βρεθεί στο χρωματισμένο μέρος του (κόρη ή ίριδα) δεν πρέπει να το αγγίζουμε.</a:t>
            </a:r>
          </a:p>
          <a:p>
            <a:pPr algn="just">
              <a:lnSpc>
                <a:spcPct val="150000"/>
              </a:lnSpc>
            </a:pPr>
            <a:r>
              <a:rPr lang="el-GR" sz="1400" b="1" u="sng" dirty="0">
                <a:latin typeface="Arial" panose="020B0604020202020204" pitchFamily="34" charset="0"/>
                <a:cs typeface="Arial" panose="020B0604020202020204" pitchFamily="34" charset="0"/>
              </a:rPr>
              <a:t> Διάγνωση</a:t>
            </a:r>
            <a:r>
              <a:rPr lang="el-GR" sz="1400" dirty="0">
                <a:latin typeface="Arial" panose="020B0604020202020204" pitchFamily="34" charset="0"/>
                <a:cs typeface="Arial" panose="020B0604020202020204" pitchFamily="34" charset="0"/>
              </a:rPr>
              <a:t>: ( μπορεί να υπάρχει ) Θόλωση της όρασης. – Πόνος ή δυσφορία. – Ερυθρότητα και δακρύρροια. – Σύσπαση των βλεφάρων.</a:t>
            </a:r>
          </a:p>
          <a:p>
            <a:pPr>
              <a:lnSpc>
                <a:spcPct val="150000"/>
              </a:lnSpc>
            </a:pPr>
            <a:endParaRPr lang="en-US" b="1" dirty="0">
              <a:latin typeface="Arial" panose="020B0604020202020204" pitchFamily="34" charset="0"/>
              <a:cs typeface="Arial" panose="020B0604020202020204" pitchFamily="34" charset="0"/>
            </a:endParaRPr>
          </a:p>
          <a:p>
            <a:endParaRPr lang="en-US" sz="1400" dirty="0"/>
          </a:p>
          <a:p>
            <a:endParaRPr lang="en-US" dirty="0"/>
          </a:p>
        </p:txBody>
      </p:sp>
      <p:pic>
        <p:nvPicPr>
          <p:cNvPr id="3" name="Εικόνα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4" y="3605968"/>
            <a:ext cx="1728192" cy="1433811"/>
          </a:xfrm>
          <a:prstGeom prst="rect">
            <a:avLst/>
          </a:prstGeom>
        </p:spPr>
      </p:pic>
    </p:spTree>
    <p:extLst>
      <p:ext uri="{BB962C8B-B14F-4D97-AF65-F5344CB8AC3E}">
        <p14:creationId xmlns:p14="http://schemas.microsoft.com/office/powerpoint/2010/main" val="1760008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altLang="en-US" b="1" dirty="0" err="1">
                <a:solidFill>
                  <a:srgbClr val="CC0000"/>
                </a:solidFill>
                <a:latin typeface="Arial" panose="020B0604020202020204" pitchFamily="34" charset="0"/>
                <a:cs typeface="Arial" panose="020B0604020202020204" pitchFamily="34" charset="0"/>
              </a:rPr>
              <a:t>ξενα</a:t>
            </a:r>
            <a:r>
              <a:rPr lang="el-GR" altLang="en-US" b="1" dirty="0">
                <a:solidFill>
                  <a:srgbClr val="CC0000"/>
                </a:solidFill>
                <a:latin typeface="Arial" panose="020B0604020202020204" pitchFamily="34" charset="0"/>
                <a:cs typeface="Arial" panose="020B0604020202020204" pitchFamily="34" charset="0"/>
              </a:rPr>
              <a:t> </a:t>
            </a:r>
            <a:r>
              <a:rPr lang="el-GR" altLang="en-US" b="1" dirty="0" err="1">
                <a:solidFill>
                  <a:srgbClr val="CC0000"/>
                </a:solidFill>
                <a:latin typeface="Arial" panose="020B0604020202020204" pitchFamily="34" charset="0"/>
                <a:cs typeface="Arial" panose="020B0604020202020204" pitchFamily="34" charset="0"/>
              </a:rPr>
              <a:t>σωματα</a:t>
            </a:r>
            <a:endParaRPr lang="en-US" b="1" dirty="0">
              <a:solidFill>
                <a:srgbClr val="C00000"/>
              </a:solidFill>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a:xfrm>
            <a:off x="395536" y="908720"/>
            <a:ext cx="8208912" cy="4104456"/>
          </a:xfrm>
        </p:spPr>
        <p:txBody>
          <a:bodyPr>
            <a:normAutofit lnSpcReduction="10000"/>
          </a:bodyPr>
          <a:lstStyle/>
          <a:p>
            <a:pPr marL="0" indent="0" algn="just">
              <a:lnSpc>
                <a:spcPct val="150000"/>
              </a:lnSpc>
            </a:pPr>
            <a:r>
              <a:rPr lang="el-GR" sz="1400" u="sng" dirty="0">
                <a:latin typeface="Arial" panose="020B0604020202020204" pitchFamily="34" charset="0"/>
                <a:cs typeface="Arial" panose="020B0604020202020204" pitchFamily="34" charset="0"/>
              </a:rPr>
              <a:t>Ξένο Σώμα στο Μάτι  </a:t>
            </a:r>
            <a:r>
              <a:rPr lang="el-GR" sz="1400" b="0" dirty="0">
                <a:latin typeface="Arial" panose="020B0604020202020204" pitchFamily="34" charset="0"/>
                <a:cs typeface="Arial" panose="020B0604020202020204" pitchFamily="34" charset="0"/>
              </a:rPr>
              <a:t>(συνέχεια)</a:t>
            </a:r>
            <a:endParaRPr lang="el-GR" sz="1400" u="sng" dirty="0">
              <a:latin typeface="Arial" panose="020B0604020202020204" pitchFamily="34" charset="0"/>
              <a:cs typeface="Arial" panose="020B0604020202020204" pitchFamily="34" charset="0"/>
            </a:endParaRPr>
          </a:p>
          <a:p>
            <a:pPr marL="0" indent="0" algn="just">
              <a:lnSpc>
                <a:spcPct val="150000"/>
              </a:lnSpc>
            </a:pPr>
            <a:r>
              <a:rPr lang="el-GR" sz="1400" b="0" u="sng" dirty="0">
                <a:latin typeface="Arial" panose="020B0604020202020204" pitchFamily="34" charset="0"/>
                <a:cs typeface="Arial" panose="020B0604020202020204" pitchFamily="34" charset="0"/>
              </a:rPr>
              <a:t>Αγωγή και Στόχος μας είναι</a:t>
            </a:r>
            <a:r>
              <a:rPr lang="el-GR" sz="1400" b="0" dirty="0">
                <a:latin typeface="Arial" panose="020B0604020202020204" pitchFamily="34" charset="0"/>
                <a:cs typeface="Arial" panose="020B0604020202020204" pitchFamily="34" charset="0"/>
              </a:rPr>
              <a:t>: Να εμποδίσουμε τον τραυματισμό του ματιού.</a:t>
            </a:r>
          </a:p>
          <a:p>
            <a:pPr algn="just">
              <a:lnSpc>
                <a:spcPct val="150000"/>
              </a:lnSpc>
              <a:buFont typeface="+mj-lt"/>
              <a:buAutoNum type="arabicPeriod"/>
            </a:pPr>
            <a:r>
              <a:rPr lang="el-GR" sz="1400" b="0" dirty="0">
                <a:latin typeface="Arial" panose="020B0604020202020204" pitchFamily="34" charset="0"/>
                <a:cs typeface="Arial" panose="020B0604020202020204" pitchFamily="34" charset="0"/>
              </a:rPr>
              <a:t>Συμβουλεύουμε τον πάσχοντα να μην τρίβει το μάτι. Καθίστε τον στραμμένο προς το φως. (Μην αγγίζετε οτιδήποτε είναι κολλημένο ή σφηνωμένο στο βολβό, στην κόρη ή την ίριδα του ματιού)</a:t>
            </a:r>
          </a:p>
          <a:p>
            <a:pPr algn="just">
              <a:lnSpc>
                <a:spcPct val="150000"/>
              </a:lnSpc>
              <a:buFont typeface="+mj-lt"/>
              <a:buAutoNum type="arabicPeriod"/>
            </a:pPr>
            <a:r>
              <a:rPr lang="el-GR" sz="1400" b="0" dirty="0">
                <a:latin typeface="Arial" panose="020B0604020202020204" pitchFamily="34" charset="0"/>
                <a:cs typeface="Arial" panose="020B0604020202020204" pitchFamily="34" charset="0"/>
              </a:rPr>
              <a:t>Ανοίξτε απαλά τα βλέφαρα με τον δείκτη και τον αντίχειρα και εξετάστε όλα τα μέρη του ματιού.</a:t>
            </a:r>
          </a:p>
          <a:p>
            <a:pPr algn="just">
              <a:lnSpc>
                <a:spcPct val="150000"/>
              </a:lnSpc>
              <a:buFont typeface="+mj-lt"/>
              <a:buAutoNum type="arabicPeriod"/>
            </a:pPr>
            <a:r>
              <a:rPr lang="el-GR" sz="1400" b="0" dirty="0">
                <a:latin typeface="Arial" panose="020B0604020202020204" pitchFamily="34" charset="0"/>
                <a:cs typeface="Arial" panose="020B0604020202020204" pitchFamily="34" charset="0"/>
              </a:rPr>
              <a:t>Αν δείτε ξένο σώμα στο ασπράδι ξεπλύνετε το καθαρό νερό από ποτήρι ή σύριγγα.</a:t>
            </a:r>
          </a:p>
          <a:p>
            <a:pPr algn="just">
              <a:lnSpc>
                <a:spcPct val="150000"/>
              </a:lnSpc>
              <a:buFont typeface="+mj-lt"/>
              <a:buAutoNum type="arabicPeriod"/>
            </a:pPr>
            <a:r>
              <a:rPr lang="el-GR" sz="1400" b="0" dirty="0">
                <a:latin typeface="Arial" panose="020B0604020202020204" pitchFamily="34" charset="0"/>
                <a:cs typeface="Arial" panose="020B0604020202020204" pitchFamily="34" charset="0"/>
              </a:rPr>
              <a:t>Αν αυτό δεν πετύχει και δεν είναι σφηνωμένο πιάστε το με τη βρεγμένη γωνία ενός υφάσματος ή καθαρού μαντηλιού.</a:t>
            </a:r>
          </a:p>
          <a:p>
            <a:pPr marL="0" indent="0" algn="just">
              <a:lnSpc>
                <a:spcPct val="150000"/>
              </a:lnSpc>
            </a:pPr>
            <a:r>
              <a:rPr lang="el-GR" sz="1400" b="0" dirty="0">
                <a:latin typeface="Arial" panose="020B0604020202020204" pitchFamily="34" charset="0"/>
                <a:cs typeface="Arial" panose="020B0604020202020204" pitchFamily="34" charset="0"/>
              </a:rPr>
              <a:t>Αν το ξένο σώμα βρίσκεται από το πάνω βλέφαρο ζητήστε του να πιάσει τις βλεφαρίδες και να τραβήξει το βλέφαρο πάνω  από το κάτω βλέφαρο. Το ανοιγοκλείσιμο των ματιών μέσα σε νερό μπορεί να απομακρύνει το ξένο σώμα.</a:t>
            </a:r>
          </a:p>
          <a:p>
            <a:pPr marL="0" indent="0">
              <a:lnSpc>
                <a:spcPct val="150000"/>
              </a:lnSpc>
            </a:pPr>
            <a:endParaRPr lang="el-GR" sz="1400" b="0" dirty="0">
              <a:latin typeface="Arial" panose="020B0604020202020204" pitchFamily="34" charset="0"/>
              <a:cs typeface="Arial" panose="020B0604020202020204" pitchFamily="34" charset="0"/>
            </a:endParaRPr>
          </a:p>
          <a:p>
            <a:pPr marL="0" indent="0">
              <a:lnSpc>
                <a:spcPct val="150000"/>
              </a:lnSpc>
            </a:pPr>
            <a:endParaRPr lang="el-GR" sz="1400" u="sng" dirty="0">
              <a:latin typeface="Arial" panose="020B0604020202020204" pitchFamily="34" charset="0"/>
              <a:cs typeface="Arial" panose="020B0604020202020204" pitchFamily="34" charset="0"/>
            </a:endParaRPr>
          </a:p>
          <a:p>
            <a:pPr marL="0" indent="0">
              <a:lnSpc>
                <a:spcPct val="150000"/>
              </a:lnSpc>
            </a:pPr>
            <a:endParaRPr lang="el-GR" sz="1400" u="sng" dirty="0">
              <a:latin typeface="Arial" panose="020B0604020202020204" pitchFamily="34" charset="0"/>
              <a:cs typeface="Arial" panose="020B0604020202020204" pitchFamily="34" charset="0"/>
            </a:endParaRPr>
          </a:p>
          <a:p>
            <a:pPr marL="0" indent="0">
              <a:lnSpc>
                <a:spcPct val="150000"/>
              </a:lnSpc>
            </a:pPr>
            <a:endParaRPr lang="el-GR" sz="1400" u="sng" dirty="0">
              <a:latin typeface="Arial" panose="020B0604020202020204" pitchFamily="34" charset="0"/>
              <a:cs typeface="Arial" panose="020B0604020202020204" pitchFamily="34"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50" y="0"/>
            <a:ext cx="7254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2646" y="24714"/>
            <a:ext cx="875755" cy="928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7904" y="5052232"/>
            <a:ext cx="2235708" cy="1527048"/>
          </a:xfrm>
          <a:prstGeom prst="rect">
            <a:avLst/>
          </a:prstGeom>
        </p:spPr>
      </p:pic>
    </p:spTree>
    <p:extLst>
      <p:ext uri="{BB962C8B-B14F-4D97-AF65-F5344CB8AC3E}">
        <p14:creationId xmlns:p14="http://schemas.microsoft.com/office/powerpoint/2010/main" val="3324437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22960" y="260649"/>
            <a:ext cx="7520940" cy="465272"/>
          </a:xfrm>
        </p:spPr>
        <p:txBody>
          <a:bodyPr/>
          <a:lstStyle/>
          <a:p>
            <a:pPr algn="ctr"/>
            <a:r>
              <a:rPr lang="el-GR" altLang="en-US" b="1" dirty="0" err="1">
                <a:solidFill>
                  <a:srgbClr val="CC0000"/>
                </a:solidFill>
                <a:latin typeface="Arial" panose="020B0604020202020204" pitchFamily="34" charset="0"/>
                <a:cs typeface="Arial" panose="020B0604020202020204" pitchFamily="34" charset="0"/>
              </a:rPr>
              <a:t>ξενα</a:t>
            </a:r>
            <a:r>
              <a:rPr lang="el-GR" altLang="en-US" b="1" dirty="0">
                <a:solidFill>
                  <a:srgbClr val="CC0000"/>
                </a:solidFill>
                <a:latin typeface="Arial" panose="020B0604020202020204" pitchFamily="34" charset="0"/>
                <a:cs typeface="Arial" panose="020B0604020202020204" pitchFamily="34" charset="0"/>
              </a:rPr>
              <a:t> </a:t>
            </a:r>
            <a:r>
              <a:rPr lang="el-GR" altLang="en-US" b="1" dirty="0" err="1">
                <a:solidFill>
                  <a:srgbClr val="CC0000"/>
                </a:solidFill>
                <a:latin typeface="Arial" panose="020B0604020202020204" pitchFamily="34" charset="0"/>
                <a:cs typeface="Arial" panose="020B0604020202020204" pitchFamily="34" charset="0"/>
              </a:rPr>
              <a:t>σωματα</a:t>
            </a:r>
            <a:endParaRPr lang="en-US" b="1" dirty="0">
              <a:solidFill>
                <a:srgbClr val="C00000"/>
              </a:solidFill>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a:xfrm>
            <a:off x="179512" y="725920"/>
            <a:ext cx="8784976" cy="4287256"/>
          </a:xfrm>
        </p:spPr>
        <p:txBody>
          <a:bodyPr>
            <a:normAutofit/>
          </a:bodyPr>
          <a:lstStyle/>
          <a:p>
            <a:pPr algn="just"/>
            <a:r>
              <a:rPr lang="el-GR" sz="1400" u="sng" dirty="0">
                <a:latin typeface="Arial" panose="020B0604020202020204" pitchFamily="34" charset="0"/>
                <a:cs typeface="Arial" panose="020B0604020202020204" pitchFamily="34" charset="0"/>
              </a:rPr>
              <a:t>Ξένο Σώμα – Έντομο στο Αυτί</a:t>
            </a:r>
          </a:p>
          <a:p>
            <a:pPr algn="just"/>
            <a:r>
              <a:rPr lang="el-GR" sz="1400" b="0" dirty="0">
                <a:latin typeface="Arial" panose="020B0604020202020204" pitchFamily="34" charset="0"/>
                <a:cs typeface="Arial" panose="020B0604020202020204" pitchFamily="34" charset="0"/>
              </a:rPr>
              <a:t>	Αν ένα ξένο σώμα μπει στο αυτί, μπορεί να προκαλέσει προσωρινή κώφωση </a:t>
            </a:r>
            <a:r>
              <a:rPr lang="el-GR" sz="1400" b="0" dirty="0" err="1">
                <a:latin typeface="Arial" panose="020B0604020202020204" pitchFamily="34" charset="0"/>
                <a:cs typeface="Arial" panose="020B0604020202020204" pitchFamily="34" charset="0"/>
              </a:rPr>
              <a:t>αποφράσοντας</a:t>
            </a:r>
            <a:r>
              <a:rPr lang="el-GR" sz="1400" b="0" dirty="0">
                <a:latin typeface="Arial" panose="020B0604020202020204" pitchFamily="34" charset="0"/>
                <a:cs typeface="Arial" panose="020B0604020202020204" pitchFamily="34" charset="0"/>
              </a:rPr>
              <a:t> τον ακουστικό πόρο ή ακόμη να βλάψει και το τύμπανο. Τα παιδιά συχνά σπρώχνουν αντικείμενα στο αυτί τους, κομμάτια βαμβάκι μένουν μέσα στο αυτί μετά τον καθαρισμό τους. Επίσης στο αυτί μπορούν να μπουν έντομα το ζουζούνισμα και μετακίνησή στους μπορεί να προκαλέσουν πανικό.</a:t>
            </a:r>
          </a:p>
          <a:p>
            <a:pPr algn="just"/>
            <a:r>
              <a:rPr lang="el-GR" sz="1400" b="0" u="sng" dirty="0">
                <a:latin typeface="Arial" panose="020B0604020202020204" pitchFamily="34" charset="0"/>
                <a:cs typeface="Arial" panose="020B0604020202020204" pitchFamily="34" charset="0"/>
              </a:rPr>
              <a:t>Αγωγή και Στόχος μας είναι</a:t>
            </a:r>
            <a:r>
              <a:rPr lang="el-GR" sz="1400" b="0" dirty="0">
                <a:latin typeface="Arial" panose="020B0604020202020204" pitchFamily="34" charset="0"/>
                <a:cs typeface="Arial" panose="020B0604020202020204" pitchFamily="34" charset="0"/>
              </a:rPr>
              <a:t>: Να προλάβουμε τον τραυματισμό του αυτιού. – Να εξασφαλίσουμε ιατρική βοήθεια για τα σφηνωμένα ξένα σώματα. – Να αφαιρέσουμε ένα παγιδευμένο έντομο.</a:t>
            </a:r>
          </a:p>
          <a:p>
            <a:pPr algn="just"/>
            <a:r>
              <a:rPr lang="el-GR" sz="1400" u="sng" dirty="0">
                <a:latin typeface="Arial" panose="020B0604020202020204" pitchFamily="34" charset="0"/>
                <a:cs typeface="Arial" panose="020B0604020202020204" pitchFamily="34" charset="0"/>
              </a:rPr>
              <a:t>Για σφηνωμένο ξένο σώμα</a:t>
            </a:r>
          </a:p>
          <a:p>
            <a:pPr algn="just"/>
            <a:r>
              <a:rPr lang="el-GR" sz="1400" b="0" dirty="0">
                <a:latin typeface="Arial" panose="020B0604020202020204" pitchFamily="34" charset="0"/>
                <a:cs typeface="Arial" panose="020B0604020202020204" pitchFamily="34" charset="0"/>
              </a:rPr>
              <a:t>	Δεν επιχειρούμε την αφαιρέσει του γιατί υπάρχει περίπτωση να το σπρώξουμε πιο βαθιά ή να προκαλέσουμε σοβαρό τραυματισμό.</a:t>
            </a:r>
          </a:p>
          <a:p>
            <a:pPr algn="just"/>
            <a:r>
              <a:rPr lang="el-GR" sz="1400" u="sng" dirty="0">
                <a:latin typeface="Arial" panose="020B0604020202020204" pitchFamily="34" charset="0"/>
                <a:cs typeface="Arial" panose="020B0604020202020204" pitchFamily="34" charset="0"/>
              </a:rPr>
              <a:t>Για έντομο μέσα στο αυτί.</a:t>
            </a:r>
          </a:p>
          <a:p>
            <a:pPr algn="just">
              <a:buFont typeface="+mj-lt"/>
              <a:buAutoNum type="arabicPeriod"/>
            </a:pPr>
            <a:r>
              <a:rPr lang="el-GR" sz="1400" b="0" dirty="0">
                <a:latin typeface="Arial" panose="020B0604020202020204" pitchFamily="34" charset="0"/>
                <a:cs typeface="Arial" panose="020B0604020202020204" pitchFamily="34" charset="0"/>
              </a:rPr>
              <a:t>Ενθαρρύνουμε τον πάσχοντα και τον βάζουμε να καθίσει.</a:t>
            </a:r>
          </a:p>
          <a:p>
            <a:pPr algn="just">
              <a:buFont typeface="+mj-lt"/>
              <a:buAutoNum type="arabicPeriod"/>
            </a:pPr>
            <a:r>
              <a:rPr lang="el-GR" sz="1400" b="0" dirty="0">
                <a:latin typeface="Arial" panose="020B0604020202020204" pitchFamily="34" charset="0"/>
                <a:cs typeface="Arial" panose="020B0604020202020204" pitchFamily="34" charset="0"/>
              </a:rPr>
              <a:t>Ρίχνουμε χλιαρό νερό ώστε το έντομο να επιπλεύσει προς την έξοδο.</a:t>
            </a:r>
          </a:p>
          <a:p>
            <a:pPr algn="just">
              <a:buFont typeface="+mj-lt"/>
              <a:buAutoNum type="arabicPeriod"/>
            </a:pPr>
            <a:r>
              <a:rPr lang="el-GR" sz="1400" b="0" dirty="0">
                <a:latin typeface="Arial" panose="020B0604020202020204" pitchFamily="34" charset="0"/>
                <a:cs typeface="Arial" panose="020B0604020202020204" pitchFamily="34" charset="0"/>
              </a:rPr>
              <a:t>Εάν αυτό δεν βγει μεταφέρουμε τον πάσχοντα στο νοσοκομείο.</a:t>
            </a:r>
          </a:p>
          <a:p>
            <a:pPr marL="0" indent="0"/>
            <a:endParaRPr lang="en-US" sz="1400" b="0" dirty="0">
              <a:latin typeface="Arial" panose="020B0604020202020204" pitchFamily="34" charset="0"/>
              <a:cs typeface="Arial" panose="020B0604020202020204" pitchFamily="34"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245"/>
            <a:ext cx="7254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9002" y="26014"/>
            <a:ext cx="1008112" cy="1064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Εικόνα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5013176"/>
            <a:ext cx="2240280" cy="1933956"/>
          </a:xfrm>
          <a:prstGeom prst="rect">
            <a:avLst/>
          </a:prstGeom>
        </p:spPr>
      </p:pic>
    </p:spTree>
    <p:extLst>
      <p:ext uri="{BB962C8B-B14F-4D97-AF65-F5344CB8AC3E}">
        <p14:creationId xmlns:p14="http://schemas.microsoft.com/office/powerpoint/2010/main" val="894473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altLang="en-US" b="1" dirty="0" err="1">
                <a:solidFill>
                  <a:srgbClr val="CC0000"/>
                </a:solidFill>
                <a:latin typeface="Arial" panose="020B0604020202020204" pitchFamily="34" charset="0"/>
                <a:cs typeface="Arial" panose="020B0604020202020204" pitchFamily="34" charset="0"/>
              </a:rPr>
              <a:t>Διαφορεσ</a:t>
            </a:r>
            <a:r>
              <a:rPr lang="el-GR" altLang="en-US" b="1" dirty="0">
                <a:solidFill>
                  <a:srgbClr val="CC0000"/>
                </a:solidFill>
                <a:latin typeface="Arial" panose="020B0604020202020204" pitchFamily="34" charset="0"/>
                <a:cs typeface="Arial" panose="020B0604020202020204" pitchFamily="34" charset="0"/>
              </a:rPr>
              <a:t> </a:t>
            </a:r>
            <a:r>
              <a:rPr lang="el-GR" altLang="en-US" b="1" dirty="0" err="1">
                <a:solidFill>
                  <a:srgbClr val="CC0000"/>
                </a:solidFill>
                <a:latin typeface="Arial" panose="020B0604020202020204" pitchFamily="34" charset="0"/>
                <a:cs typeface="Arial" panose="020B0604020202020204" pitchFamily="34" charset="0"/>
              </a:rPr>
              <a:t>καταστασεισ</a:t>
            </a:r>
            <a:endParaRPr lang="en-US" dirty="0"/>
          </a:p>
        </p:txBody>
      </p:sp>
      <p:sp>
        <p:nvSpPr>
          <p:cNvPr id="3" name="Θέση περιεχομένου 2"/>
          <p:cNvSpPr>
            <a:spLocks noGrp="1"/>
          </p:cNvSpPr>
          <p:nvPr>
            <p:ph idx="1"/>
          </p:nvPr>
        </p:nvSpPr>
        <p:spPr>
          <a:xfrm>
            <a:off x="107504" y="1100628"/>
            <a:ext cx="8784976" cy="3912548"/>
          </a:xfrm>
        </p:spPr>
        <p:txBody>
          <a:bodyPr/>
          <a:lstStyle/>
          <a:p>
            <a:pPr algn="just"/>
            <a:r>
              <a:rPr lang="el-GR" sz="1400" u="sng" dirty="0">
                <a:latin typeface="Arial" panose="020B0604020202020204" pitchFamily="34" charset="0"/>
                <a:cs typeface="Arial" panose="020B0604020202020204" pitchFamily="34" charset="0"/>
              </a:rPr>
              <a:t>Καταπληξία (Σοκ)</a:t>
            </a:r>
          </a:p>
          <a:p>
            <a:pPr lvl="0" algn="just"/>
            <a:r>
              <a:rPr lang="el-GR" sz="1400" b="0" dirty="0">
                <a:latin typeface="Arial" panose="020B0604020202020204" pitchFamily="34" charset="0"/>
                <a:cs typeface="Arial" panose="020B0604020202020204" pitchFamily="34" charset="0"/>
              </a:rPr>
              <a:t>	Το κυκλοφοριακό σύστημα κατανέμει το αίμα σε όλο το σώμα, έτσι ώστε το οξυγόνο και οι θρεπτικές ουσίες να διαπερνούν στους ιστούς. Όταν αυτό το σύστημα καταρρεύσει θα αναπτυχθεί κυκλοφοριακό σοκ. Αν αυτό δεν αντιμετωπιστεί έγκαιρα μπορεί να υποστούν βλάβη ζωτικά όργανα, όπως η καρδιά και εγκέφαλος με αποτέλεσμα τον θάνατο. Η κατάσταση μπορεί να επιδεινωθεί από φόβο ή πόνο.</a:t>
            </a:r>
          </a:p>
          <a:p>
            <a:pPr algn="just"/>
            <a:r>
              <a:rPr lang="el-GR" sz="1400" u="sng" dirty="0">
                <a:latin typeface="Arial" panose="020B0604020202020204" pitchFamily="34" charset="0"/>
                <a:cs typeface="Arial" panose="020B0604020202020204" pitchFamily="34" charset="0"/>
              </a:rPr>
              <a:t>Αναφυλακτικό Σοκ</a:t>
            </a:r>
          </a:p>
          <a:p>
            <a:pPr lvl="0" algn="just"/>
            <a:r>
              <a:rPr lang="el-GR" sz="1400" b="0" dirty="0">
                <a:latin typeface="Arial" panose="020B0604020202020204" pitchFamily="34" charset="0"/>
                <a:cs typeface="Arial" panose="020B0604020202020204" pitchFamily="34" charset="0"/>
              </a:rPr>
              <a:t>	Αυτή η ονομασία δόθηκε στη βαριά αλλεργικά αντίδραση του οργανισμού. Μπορεί να είναι θανατηφόρα κατάσταση και να αναπτυχθεί σε λίγα δευτερόλεπτα σε ευαίσθητα άτομα μετά από: ένεση κάποιου φαρμάκου. – τσίμπημα συγκεκριμένου εντόμου. – βρώση συγκεκριμένης τροφής, όπως ξηροί καρποί.</a:t>
            </a:r>
          </a:p>
          <a:p>
            <a:pPr lvl="0" algn="just"/>
            <a:r>
              <a:rPr lang="el-GR" sz="1400" b="0" dirty="0">
                <a:latin typeface="Arial" panose="020B0604020202020204" pitchFamily="34" charset="0"/>
                <a:cs typeface="Arial" panose="020B0604020202020204" pitchFamily="34" charset="0"/>
              </a:rPr>
              <a:t>	Στην αλλεργική αντίδραση απελευθερώνονται στο αίμα χημικές ουσίες οι οποίες διαστέλλουν τα αγγεία και συστέλλουν τις αεροφόρους οδούς. Η πίεση του αίματος πέφτει υπερβολικά και αναπνοή παρεμποδίζεται. Το πρόσωπο , ο λαιμός μπορεί να πρηστούν, γεγονός που μπορεί να αυξήσει τον κίνδυνο ασφυξίας. Ο πάσχων χρειάζεται επειγόντως οξυγόνο και ένεση αδρεναλίνης.</a:t>
            </a:r>
          </a:p>
          <a:p>
            <a:pPr lvl="0"/>
            <a:endParaRPr lang="el-GR" sz="1400" b="0" dirty="0">
              <a:latin typeface="Arial" panose="020B0604020202020204" pitchFamily="34" charset="0"/>
              <a:cs typeface="Arial" panose="020B0604020202020204" pitchFamily="34" charset="0"/>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5106" y="11672"/>
            <a:ext cx="10064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245"/>
            <a:ext cx="765587" cy="740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0385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altLang="en-US" b="1" dirty="0" err="1">
                <a:solidFill>
                  <a:srgbClr val="CC0000"/>
                </a:solidFill>
                <a:latin typeface="Arial" panose="020B0604020202020204" pitchFamily="34" charset="0"/>
                <a:cs typeface="Arial" panose="020B0604020202020204" pitchFamily="34" charset="0"/>
              </a:rPr>
              <a:t>Διαφορεσ</a:t>
            </a:r>
            <a:r>
              <a:rPr lang="el-GR" altLang="en-US" b="1" dirty="0">
                <a:solidFill>
                  <a:srgbClr val="CC0000"/>
                </a:solidFill>
                <a:latin typeface="Arial" panose="020B0604020202020204" pitchFamily="34" charset="0"/>
                <a:cs typeface="Arial" panose="020B0604020202020204" pitchFamily="34" charset="0"/>
              </a:rPr>
              <a:t> </a:t>
            </a:r>
            <a:r>
              <a:rPr lang="el-GR" altLang="en-US" b="1" dirty="0" err="1">
                <a:solidFill>
                  <a:srgbClr val="CC0000"/>
                </a:solidFill>
                <a:latin typeface="Arial" panose="020B0604020202020204" pitchFamily="34" charset="0"/>
                <a:cs typeface="Arial" panose="020B0604020202020204" pitchFamily="34" charset="0"/>
              </a:rPr>
              <a:t>καταστασεισ</a:t>
            </a:r>
            <a:endParaRPr lang="en-US" dirty="0"/>
          </a:p>
        </p:txBody>
      </p:sp>
      <p:sp>
        <p:nvSpPr>
          <p:cNvPr id="3" name="Θέση περιεχομένου 2"/>
          <p:cNvSpPr>
            <a:spLocks noGrp="1"/>
          </p:cNvSpPr>
          <p:nvPr>
            <p:ph idx="1"/>
          </p:nvPr>
        </p:nvSpPr>
        <p:spPr>
          <a:xfrm>
            <a:off x="179512" y="980728"/>
            <a:ext cx="8856984" cy="4104456"/>
          </a:xfrm>
          <a:noFill/>
        </p:spPr>
        <p:txBody>
          <a:bodyPr>
            <a:normAutofit/>
          </a:bodyPr>
          <a:lstStyle/>
          <a:p>
            <a:pPr algn="just"/>
            <a:r>
              <a:rPr lang="el-GR" sz="1400" u="sng" dirty="0">
                <a:latin typeface="Arial" panose="020B0604020202020204" pitchFamily="34" charset="0"/>
                <a:cs typeface="Arial" panose="020B0604020202020204" pitchFamily="34" charset="0"/>
              </a:rPr>
              <a:t>Αναφυλακτικό Σοκ</a:t>
            </a:r>
          </a:p>
          <a:p>
            <a:pPr algn="just"/>
            <a:r>
              <a:rPr lang="el-GR" sz="1400" u="sng" dirty="0">
                <a:latin typeface="Arial" panose="020B0604020202020204" pitchFamily="34" charset="0"/>
                <a:cs typeface="Arial" panose="020B0604020202020204" pitchFamily="34" charset="0"/>
              </a:rPr>
              <a:t>Διάγνωση</a:t>
            </a:r>
            <a:r>
              <a:rPr lang="el-GR" sz="1400" dirty="0">
                <a:latin typeface="Arial" panose="020B0604020202020204" pitchFamily="34" charset="0"/>
                <a:cs typeface="Arial" panose="020B0604020202020204" pitchFamily="34" charset="0"/>
              </a:rPr>
              <a:t> Μπορεί να υπάρχουν</a:t>
            </a:r>
            <a:r>
              <a:rPr lang="el-GR" sz="1400" b="0" dirty="0">
                <a:latin typeface="Arial" panose="020B0604020202020204" pitchFamily="34" charset="0"/>
                <a:cs typeface="Arial" panose="020B0604020202020204" pitchFamily="34" charset="0"/>
              </a:rPr>
              <a:t>:- Άγχος. – Διάχυτο, ερυθρό και κηλιδώδες εξάνθημα στο δέρμα. - Πρήξιμο του προσώπου και του λαιμού. – Πρήξιμο γύρω από τα μάτια. – Διαταραχή της αναπνοής που κυμαίνεται από σφίξιμο στο στήθος μέχρι σοβαρή δύσπνοια. – Ταχύς σφυγμός.</a:t>
            </a:r>
          </a:p>
          <a:p>
            <a:pPr algn="just"/>
            <a:r>
              <a:rPr lang="el-GR" sz="1400" b="0" u="sng" dirty="0">
                <a:latin typeface="Arial" panose="020B0604020202020204" pitchFamily="34" charset="0"/>
                <a:cs typeface="Arial" panose="020B0604020202020204" pitchFamily="34" charset="0"/>
              </a:rPr>
              <a:t>Αγωγή και Στόχος μας είναι</a:t>
            </a:r>
            <a:r>
              <a:rPr lang="el-GR" sz="1400" b="0" dirty="0">
                <a:latin typeface="Arial" panose="020B0604020202020204" pitchFamily="34" charset="0"/>
                <a:cs typeface="Arial" panose="020B0604020202020204" pitchFamily="34" charset="0"/>
              </a:rPr>
              <a:t>: Να μεριμνήσουμε για επείγουσα μεταφορά σε νοσοκομείο.</a:t>
            </a:r>
          </a:p>
          <a:p>
            <a:pPr algn="just">
              <a:buFont typeface="+mj-lt"/>
              <a:buAutoNum type="arabicPeriod"/>
            </a:pPr>
            <a:r>
              <a:rPr lang="el-GR" sz="1400" b="0" dirty="0">
                <a:latin typeface="Arial" panose="020B0604020202020204" pitchFamily="34" charset="0"/>
                <a:cs typeface="Arial" panose="020B0604020202020204" pitchFamily="34" charset="0"/>
              </a:rPr>
              <a:t>Τηλεφωνούμε στο 166 για ασθενοφόρο. Δίνουμε όσες πληροφορίες έχουμε για την αιτία της κατάστασης του πάσχοντα.</a:t>
            </a:r>
          </a:p>
          <a:p>
            <a:pPr algn="just">
              <a:buFont typeface="+mj-lt"/>
              <a:buAutoNum type="arabicPeriod"/>
            </a:pPr>
            <a:r>
              <a:rPr lang="el-GR" sz="1400" b="0" dirty="0">
                <a:latin typeface="Arial" panose="020B0604020202020204" pitchFamily="34" charset="0"/>
                <a:cs typeface="Arial" panose="020B0604020202020204" pitchFamily="34" charset="0"/>
              </a:rPr>
              <a:t>Βοηθούμε τον πάσχοντα που έχει τις αισθήσεις του, να καθίσει σε θέση που τον ανακουφίζει περισσότερο από την αναπνευστική δυσχέρεια. </a:t>
            </a:r>
          </a:p>
          <a:p>
            <a:pPr marL="0" indent="0" algn="just"/>
            <a:r>
              <a:rPr lang="el-GR" sz="1400" dirty="0">
                <a:latin typeface="Arial" panose="020B0604020202020204" pitchFamily="34" charset="0"/>
                <a:cs typeface="Arial" panose="020B0604020202020204" pitchFamily="34" charset="0"/>
              </a:rPr>
              <a:t>Αν</a:t>
            </a:r>
            <a:r>
              <a:rPr lang="el-GR" sz="1400" b="0" dirty="0">
                <a:latin typeface="Arial" panose="020B0604020202020204" pitchFamily="34" charset="0"/>
                <a:cs typeface="Arial" panose="020B0604020202020204" pitchFamily="34" charset="0"/>
              </a:rPr>
              <a:t> χάσει τις αισθήσεις του, ανοίξτε τις αναπνευστικές οδούς, ελέγξτε την αναπνοή και τον σφυγμό και να είστε έτοιμοι για αναζωογόνηση αν χρειαστεί. Τοποθετήστε τον σε θέση ανάνηψης.</a:t>
            </a:r>
          </a:p>
          <a:p>
            <a:pPr marL="0" indent="0" algn="just"/>
            <a:r>
              <a:rPr lang="el-GR" sz="1400" b="0" dirty="0">
                <a:latin typeface="Arial" panose="020B0604020202020204" pitchFamily="34" charset="0"/>
                <a:cs typeface="Arial" panose="020B0604020202020204" pitchFamily="34" charset="0"/>
              </a:rPr>
              <a:t>Μερικά άτομα είναι πλήρως ενήμερα για την ευαισθησία τους, </a:t>
            </a:r>
            <a:r>
              <a:rPr lang="el-GR" sz="1400" b="0" dirty="0" err="1">
                <a:latin typeface="Arial" panose="020B0604020202020204" pitchFamily="34" charset="0"/>
                <a:cs typeface="Arial" panose="020B0604020202020204" pitchFamily="34" charset="0"/>
              </a:rPr>
              <a:t>γι΄αυτό</a:t>
            </a:r>
            <a:r>
              <a:rPr lang="el-GR" sz="1400" b="0" dirty="0">
                <a:latin typeface="Arial" panose="020B0604020202020204" pitchFamily="34" charset="0"/>
                <a:cs typeface="Arial" panose="020B0604020202020204" pitchFamily="34" charset="0"/>
              </a:rPr>
              <a:t> ελέγξτε μήπως έχουν σύριγγα αδρεναλίνης, βοηθήστε τον να την κάνει ή κάνε την εσείς ο ίδιος.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245"/>
            <a:ext cx="827584" cy="800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7240" y="9538"/>
            <a:ext cx="10064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Εικόνα 6"/>
          <p:cNvPicPr>
            <a:picLocks noChangeAspect="1"/>
          </p:cNvPicPr>
          <p:nvPr/>
        </p:nvPicPr>
        <p:blipFill>
          <a:blip r:embed="rId5"/>
          <a:stretch>
            <a:fillRect/>
          </a:stretch>
        </p:blipFill>
        <p:spPr>
          <a:xfrm>
            <a:off x="653048" y="5054366"/>
            <a:ext cx="1725318" cy="1694835"/>
          </a:xfrm>
          <a:prstGeom prst="rect">
            <a:avLst/>
          </a:prstGeom>
        </p:spPr>
      </p:pic>
      <p:pic>
        <p:nvPicPr>
          <p:cNvPr id="8" name="Εικόνα 7"/>
          <p:cNvPicPr>
            <a:picLocks noChangeAspect="1"/>
          </p:cNvPicPr>
          <p:nvPr/>
        </p:nvPicPr>
        <p:blipFill>
          <a:blip r:embed="rId6"/>
          <a:stretch>
            <a:fillRect/>
          </a:stretch>
        </p:blipFill>
        <p:spPr>
          <a:xfrm>
            <a:off x="6183024" y="5046128"/>
            <a:ext cx="2158171" cy="1737511"/>
          </a:xfrm>
          <a:prstGeom prst="rect">
            <a:avLst/>
          </a:prstGeom>
        </p:spPr>
      </p:pic>
    </p:spTree>
    <p:extLst>
      <p:ext uri="{BB962C8B-B14F-4D97-AF65-F5344CB8AC3E}">
        <p14:creationId xmlns:p14="http://schemas.microsoft.com/office/powerpoint/2010/main" val="3052986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altLang="en-US" sz="2000" b="1" dirty="0" err="1">
                <a:solidFill>
                  <a:srgbClr val="CC0000"/>
                </a:solidFill>
                <a:latin typeface="Arial" panose="020B0604020202020204" pitchFamily="34" charset="0"/>
                <a:cs typeface="Arial" panose="020B0604020202020204" pitchFamily="34" charset="0"/>
              </a:rPr>
              <a:t>Διαταραχεσ</a:t>
            </a:r>
            <a:r>
              <a:rPr lang="el-GR" altLang="en-US" sz="2000" b="1" dirty="0">
                <a:solidFill>
                  <a:srgbClr val="CC0000"/>
                </a:solidFill>
                <a:latin typeface="Arial" panose="020B0604020202020204" pitchFamily="34" charset="0"/>
                <a:cs typeface="Arial" panose="020B0604020202020204" pitchFamily="34" charset="0"/>
              </a:rPr>
              <a:t> του </a:t>
            </a:r>
            <a:r>
              <a:rPr lang="el-GR" altLang="en-US" sz="2000" b="1" dirty="0" err="1">
                <a:solidFill>
                  <a:srgbClr val="CC0000"/>
                </a:solidFill>
                <a:latin typeface="Arial" panose="020B0604020202020204" pitchFamily="34" charset="0"/>
                <a:cs typeface="Arial" panose="020B0604020202020204" pitchFamily="34" charset="0"/>
              </a:rPr>
              <a:t>αναπνευστικου</a:t>
            </a:r>
            <a:r>
              <a:rPr lang="el-GR" altLang="en-US" sz="2000" b="1" dirty="0">
                <a:solidFill>
                  <a:srgbClr val="CC0000"/>
                </a:solidFill>
                <a:latin typeface="Arial" panose="020B0604020202020204" pitchFamily="34" charset="0"/>
                <a:cs typeface="Arial" panose="020B0604020202020204" pitchFamily="34" charset="0"/>
              </a:rPr>
              <a:t> </a:t>
            </a:r>
            <a:r>
              <a:rPr lang="el-GR" altLang="en-US" sz="2000" b="1" dirty="0" err="1">
                <a:solidFill>
                  <a:srgbClr val="CC0000"/>
                </a:solidFill>
                <a:latin typeface="Arial" panose="020B0604020202020204" pitchFamily="34" charset="0"/>
                <a:cs typeface="Arial" panose="020B0604020202020204" pitchFamily="34" charset="0"/>
              </a:rPr>
              <a:t>συστηματοσ</a:t>
            </a:r>
            <a:endParaRPr lang="en-US" sz="2000" dirty="0"/>
          </a:p>
        </p:txBody>
      </p:sp>
      <p:sp>
        <p:nvSpPr>
          <p:cNvPr id="3" name="Θέση περιεχομένου 2"/>
          <p:cNvSpPr>
            <a:spLocks noGrp="1"/>
          </p:cNvSpPr>
          <p:nvPr>
            <p:ph idx="1"/>
          </p:nvPr>
        </p:nvSpPr>
        <p:spPr>
          <a:xfrm>
            <a:off x="107504" y="764704"/>
            <a:ext cx="8928992" cy="4248472"/>
          </a:xfrm>
        </p:spPr>
        <p:txBody>
          <a:bodyPr>
            <a:normAutofit/>
          </a:bodyPr>
          <a:lstStyle/>
          <a:p>
            <a:pPr marL="0" indent="0">
              <a:lnSpc>
                <a:spcPct val="150000"/>
              </a:lnSpc>
              <a:spcBef>
                <a:spcPts val="0"/>
              </a:spcBef>
              <a:defRPr/>
            </a:pPr>
            <a:endParaRPr lang="el-GR" sz="1400" u="sng" dirty="0">
              <a:latin typeface="Arial" panose="020B0604020202020204" pitchFamily="34" charset="0"/>
              <a:cs typeface="Arial" panose="020B0604020202020204" pitchFamily="34" charset="0"/>
            </a:endParaRPr>
          </a:p>
          <a:p>
            <a:pPr marL="0" indent="0">
              <a:lnSpc>
                <a:spcPct val="150000"/>
              </a:lnSpc>
              <a:spcBef>
                <a:spcPts val="0"/>
              </a:spcBef>
              <a:defRPr/>
            </a:pPr>
            <a:r>
              <a:rPr lang="el-GR" sz="1400" u="sng" dirty="0">
                <a:latin typeface="Arial" panose="020B0604020202020204" pitchFamily="34" charset="0"/>
                <a:cs typeface="Arial" panose="020B0604020202020204" pitchFamily="34" charset="0"/>
              </a:rPr>
              <a:t>Δυσκολίες στην αναπνοή: </a:t>
            </a:r>
            <a:r>
              <a:rPr lang="el-GR" sz="1400" b="0" dirty="0">
                <a:latin typeface="Arial" panose="020B0604020202020204" pitchFamily="34" charset="0"/>
                <a:cs typeface="Arial" panose="020B0604020202020204" pitchFamily="34" charset="0"/>
              </a:rPr>
              <a:t>(συνέχεια)</a:t>
            </a:r>
            <a:endParaRPr lang="el-GR" sz="1400" u="sng" dirty="0">
              <a:latin typeface="Arial" panose="020B0604020202020204" pitchFamily="34" charset="0"/>
              <a:cs typeface="Arial" panose="020B0604020202020204" pitchFamily="34" charset="0"/>
            </a:endParaRPr>
          </a:p>
          <a:p>
            <a:pPr>
              <a:lnSpc>
                <a:spcPct val="150000"/>
              </a:lnSpc>
            </a:pPr>
            <a:r>
              <a:rPr lang="el-GR" b="0" dirty="0"/>
              <a:t>	Οι δυσκολίες αυτές μπορεί να οφείλονται σε χρόνια πάθηση, σε λοιμώξεις του αναπνευστικού συστήματος π.χ. βρογχίτιδα, καθώς και σε αλλεργικές αντιδράσεις. Κοπιαστική αναπνοή μπορεί επίσης να εμφανιστεί σε παθολογικές καταστάσεις που συνδέονται με το αναπνευστικό σύστημα. Αιφνίδια επεισόδια δύσπνοιας μπορεί να προέλθουν από άσθμα ή ψυχολογικό στρες (υπεραερισμός). Οι άμεσες πρώτες βοήθειες μπορούν να βοηθήσουν την αναπνοή και να ανακουφίζουν τη δυσφορία. Θα πρέπει να βοηθήσουμε τον πάσχοντα να πάρει τη στάση που τον διευκολύνει την αναπνοή και καλούμε αμέσως ασθενοφόρο.</a:t>
            </a:r>
            <a:endParaRPr lang="en-US" b="0" dirty="0"/>
          </a:p>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3474" y="11376"/>
            <a:ext cx="10064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245"/>
            <a:ext cx="840039" cy="812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3838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altLang="en-US" sz="2000" b="1" dirty="0" err="1">
                <a:solidFill>
                  <a:srgbClr val="CC0000"/>
                </a:solidFill>
                <a:latin typeface="Arial" panose="020B0604020202020204" pitchFamily="34" charset="0"/>
                <a:cs typeface="Arial" panose="020B0604020202020204" pitchFamily="34" charset="0"/>
              </a:rPr>
              <a:t>Διαταραχεσ</a:t>
            </a:r>
            <a:r>
              <a:rPr lang="el-GR" altLang="en-US" sz="2000" b="1" dirty="0">
                <a:solidFill>
                  <a:srgbClr val="CC0000"/>
                </a:solidFill>
                <a:latin typeface="Arial" panose="020B0604020202020204" pitchFamily="34" charset="0"/>
                <a:cs typeface="Arial" panose="020B0604020202020204" pitchFamily="34" charset="0"/>
              </a:rPr>
              <a:t> του </a:t>
            </a:r>
            <a:r>
              <a:rPr lang="el-GR" altLang="en-US" sz="2000" b="1" dirty="0" err="1">
                <a:solidFill>
                  <a:srgbClr val="CC0000"/>
                </a:solidFill>
                <a:latin typeface="Arial" panose="020B0604020202020204" pitchFamily="34" charset="0"/>
                <a:cs typeface="Arial" panose="020B0604020202020204" pitchFamily="34" charset="0"/>
              </a:rPr>
              <a:t>αναπνευστικου</a:t>
            </a:r>
            <a:r>
              <a:rPr lang="el-GR" altLang="en-US" sz="2000" b="1" dirty="0">
                <a:solidFill>
                  <a:srgbClr val="CC0000"/>
                </a:solidFill>
                <a:latin typeface="Arial" panose="020B0604020202020204" pitchFamily="34" charset="0"/>
                <a:cs typeface="Arial" panose="020B0604020202020204" pitchFamily="34" charset="0"/>
              </a:rPr>
              <a:t> </a:t>
            </a:r>
            <a:r>
              <a:rPr lang="el-GR" altLang="en-US" sz="2000" b="1" dirty="0" err="1">
                <a:solidFill>
                  <a:srgbClr val="CC0000"/>
                </a:solidFill>
                <a:latin typeface="Arial" panose="020B0604020202020204" pitchFamily="34" charset="0"/>
                <a:cs typeface="Arial" panose="020B0604020202020204" pitchFamily="34" charset="0"/>
              </a:rPr>
              <a:t>συστηματοσ</a:t>
            </a:r>
            <a:endParaRPr lang="en-US" sz="2000" dirty="0"/>
          </a:p>
        </p:txBody>
      </p:sp>
      <p:sp>
        <p:nvSpPr>
          <p:cNvPr id="3" name="Θέση περιεχομένου 2"/>
          <p:cNvSpPr>
            <a:spLocks noGrp="1"/>
          </p:cNvSpPr>
          <p:nvPr>
            <p:ph idx="1"/>
          </p:nvPr>
        </p:nvSpPr>
        <p:spPr>
          <a:xfrm>
            <a:off x="107504" y="980728"/>
            <a:ext cx="8784976" cy="4536504"/>
          </a:xfrm>
        </p:spPr>
        <p:txBody>
          <a:bodyPr>
            <a:normAutofit fontScale="92500" lnSpcReduction="10000"/>
          </a:bodyPr>
          <a:lstStyle/>
          <a:p>
            <a:pPr marL="0" indent="0" algn="just"/>
            <a:r>
              <a:rPr lang="el-GR" sz="1400" u="sng" dirty="0">
                <a:latin typeface="Arial" panose="020B0604020202020204" pitchFamily="34" charset="0"/>
                <a:cs typeface="Arial" panose="020B0604020202020204" pitchFamily="34" charset="0"/>
              </a:rPr>
              <a:t>Υπεραερισμός (κρίση πανικού):</a:t>
            </a:r>
          </a:p>
          <a:p>
            <a:pPr marL="0" indent="0" algn="just">
              <a:lnSpc>
                <a:spcPct val="120000"/>
              </a:lnSpc>
            </a:pPr>
            <a:r>
              <a:rPr lang="el-GR" sz="1400" b="0" dirty="0">
                <a:latin typeface="Arial" panose="020B0604020202020204" pitchFamily="34" charset="0"/>
                <a:cs typeface="Arial" panose="020B0604020202020204" pitchFamily="34" charset="0"/>
              </a:rPr>
              <a:t>Ο υπεραερισμός (υπερβολική αναπνοή) είναι κατά κανόνα εκδήλωση οξείας κατάστασης ανησυχίας και ενδεχομένως συνοδεύει την υστερία ή μια κρίση πανικού. Μπορεί να παρατηρηθεί σε άτομα ευαίσθητα που πρόσφατα έπαθαν κάποιο σοκ.</a:t>
            </a:r>
          </a:p>
          <a:p>
            <a:pPr marL="0" indent="0" algn="just">
              <a:lnSpc>
                <a:spcPct val="120000"/>
              </a:lnSpc>
            </a:pPr>
            <a:r>
              <a:rPr lang="el-GR" sz="1400" b="0" dirty="0">
                <a:latin typeface="Arial" panose="020B0604020202020204" pitchFamily="34" charset="0"/>
                <a:cs typeface="Arial" panose="020B0604020202020204" pitchFamily="34" charset="0"/>
              </a:rPr>
              <a:t>Ο υπεραερισμός προκαλεί μη φυσιολογική απώλεια διοξειδίου του άνθρακα από το αίμα και οδηγεί σε χημικές μεταβολές που δημιουργούν αυτά τα συμπτώματα. Καθώς η αναπνοή επανέρχεται στο φυσιολογικό ο πάσχων θα αρχίσει σιγά σιγά να συνέρχεται.</a:t>
            </a:r>
          </a:p>
          <a:p>
            <a:pPr marL="0" indent="0" algn="just">
              <a:lnSpc>
                <a:spcPct val="120000"/>
              </a:lnSpc>
            </a:pPr>
            <a:r>
              <a:rPr lang="el-GR" altLang="en-US" sz="1400" u="sng" dirty="0">
                <a:latin typeface="Arial" panose="020B0604020202020204" pitchFamily="34" charset="0"/>
                <a:cs typeface="Arial" panose="020B0604020202020204" pitchFamily="34" charset="0"/>
              </a:rPr>
              <a:t>Διάγνωση </a:t>
            </a:r>
            <a:r>
              <a:rPr lang="el-GR" altLang="en-US" sz="1400" b="0" dirty="0">
                <a:latin typeface="Arial" panose="020B0604020202020204" pitchFamily="34" charset="0"/>
                <a:cs typeface="Arial" panose="020B0604020202020204" pitchFamily="34" charset="0"/>
              </a:rPr>
              <a:t>Αφύσικα γρήγορη, βαθιά αναπνοή. </a:t>
            </a:r>
            <a:r>
              <a:rPr lang="el-GR" altLang="en-US" sz="1400" u="sng" dirty="0">
                <a:latin typeface="Arial" panose="020B0604020202020204" pitchFamily="34" charset="0"/>
                <a:cs typeface="Arial" panose="020B0604020202020204" pitchFamily="34" charset="0"/>
              </a:rPr>
              <a:t>Μπορεί επίσης να υπάρχουν</a:t>
            </a:r>
            <a:r>
              <a:rPr lang="el-GR" altLang="en-US" sz="1400" b="0" dirty="0">
                <a:latin typeface="Arial" panose="020B0604020202020204" pitchFamily="34" charset="0"/>
                <a:cs typeface="Arial" panose="020B0604020202020204" pitchFamily="34" charset="0"/>
              </a:rPr>
              <a:t>: - Συμπεριφορά με την οποία το άτομο επιζητά την προσοχή των άλλων. – Ζαλάδα, λιποθυμικές τάσεις, τρόμος ή έντονα μυρμηγκιάσματα στα χέρια. – Κράμπες στα χέρια και στα πόδια.</a:t>
            </a:r>
          </a:p>
          <a:p>
            <a:pPr marL="0" indent="0" algn="just">
              <a:lnSpc>
                <a:spcPct val="120000"/>
              </a:lnSpc>
            </a:pPr>
            <a:r>
              <a:rPr lang="el-GR" sz="1400" b="0" u="sng" dirty="0">
                <a:latin typeface="Arial" panose="020B0604020202020204" pitchFamily="34" charset="0"/>
                <a:cs typeface="Arial" panose="020B0604020202020204" pitchFamily="34" charset="0"/>
              </a:rPr>
              <a:t>Αγωγή και Στόχος μας είναι</a:t>
            </a:r>
            <a:r>
              <a:rPr lang="el-GR" sz="1400" b="0" dirty="0">
                <a:latin typeface="Arial" panose="020B0604020202020204" pitchFamily="34" charset="0"/>
                <a:cs typeface="Arial" panose="020B0604020202020204" pitchFamily="34" charset="0"/>
              </a:rPr>
              <a:t>: - Να απομακρύνουμε κάθε αιτία δυσφορίας από τον πάσχοντα και να τον ηρεμήσουμε. – </a:t>
            </a:r>
            <a:r>
              <a:rPr lang="el-GR" sz="1400" dirty="0">
                <a:latin typeface="Arial" panose="020B0604020202020204" pitchFamily="34" charset="0"/>
                <a:cs typeface="Arial" panose="020B0604020202020204" pitchFamily="34" charset="0"/>
              </a:rPr>
              <a:t>Αν</a:t>
            </a:r>
            <a:r>
              <a:rPr lang="el-GR" sz="1400" b="0" dirty="0">
                <a:latin typeface="Arial" panose="020B0604020202020204" pitchFamily="34" charset="0"/>
                <a:cs typeface="Arial" panose="020B0604020202020204" pitchFamily="34" charset="0"/>
              </a:rPr>
              <a:t> αυτό είναι σύμπτωμα υποκείμενου άγχους να τον συμβουλέψουμε να επισκεφτεί τον γιατρό του.</a:t>
            </a:r>
          </a:p>
          <a:p>
            <a:pPr algn="just">
              <a:lnSpc>
                <a:spcPct val="120000"/>
              </a:lnSpc>
              <a:buFont typeface="+mj-lt"/>
              <a:buAutoNum type="arabicPeriod"/>
            </a:pPr>
            <a:r>
              <a:rPr lang="el-GR" sz="1400" b="0" dirty="0">
                <a:latin typeface="Arial" panose="020B0604020202020204" pitchFamily="34" charset="0"/>
                <a:cs typeface="Arial" panose="020B0604020202020204" pitchFamily="34" charset="0"/>
              </a:rPr>
              <a:t>Όταν μιλάτε στον πάσχοντα, να είστε αποφασιστικός αλλά ευγενικός.</a:t>
            </a:r>
          </a:p>
          <a:p>
            <a:pPr algn="just">
              <a:lnSpc>
                <a:spcPct val="120000"/>
              </a:lnSpc>
              <a:buFont typeface="+mj-lt"/>
              <a:buAutoNum type="arabicPeriod"/>
            </a:pPr>
            <a:r>
              <a:rPr lang="el-GR" sz="1400" b="0" dirty="0">
                <a:latin typeface="Arial" panose="020B0604020202020204" pitchFamily="34" charset="0"/>
                <a:cs typeface="Arial" panose="020B0604020202020204" pitchFamily="34" charset="0"/>
              </a:rPr>
              <a:t>Αν γίνεται οδηγήστε τον σε ένα ήσυχο μέρος, θα επανακτήσει ευκολότερα τον έλεγχο της αναπνοής του.</a:t>
            </a:r>
          </a:p>
          <a:p>
            <a:pPr algn="just">
              <a:lnSpc>
                <a:spcPct val="120000"/>
              </a:lnSpc>
              <a:buFont typeface="+mj-lt"/>
              <a:buAutoNum type="arabicPeriod"/>
            </a:pPr>
            <a:r>
              <a:rPr lang="el-GR" sz="1400" b="0" dirty="0">
                <a:latin typeface="Arial" panose="020B0604020202020204" pitchFamily="34" charset="0"/>
                <a:cs typeface="Arial" panose="020B0604020202020204" pitchFamily="34" charset="0"/>
              </a:rPr>
              <a:t>Αν επιμένουν οι κράμπες , βάλτε τον να επαναεισπνεύσει από μια χαρτοσακούλα τον αέρα που εκπνέει ο ίδιος.</a:t>
            </a:r>
            <a:endParaRPr lang="el-GR" altLang="en-US" sz="1400" b="0" dirty="0">
              <a:latin typeface="Arial" panose="020B0604020202020204" pitchFamily="34" charset="0"/>
              <a:cs typeface="Arial" panose="020B0604020202020204" pitchFamily="34" charset="0"/>
            </a:endParaRPr>
          </a:p>
          <a:p>
            <a:pPr marL="0" indent="0" algn="just"/>
            <a:r>
              <a:rPr lang="el-GR" altLang="en-US" sz="1400" b="0" dirty="0">
                <a:latin typeface="Arial" panose="020B0604020202020204" pitchFamily="34" charset="0"/>
                <a:cs typeface="Arial" panose="020B0604020202020204" pitchFamily="34" charset="0"/>
              </a:rPr>
              <a:t> </a:t>
            </a:r>
            <a:endParaRPr lang="el-GR" altLang="en-US" sz="1400" u="sng" dirty="0">
              <a:latin typeface="Arial" panose="020B0604020202020204" pitchFamily="34" charset="0"/>
              <a:cs typeface="Arial" panose="020B0604020202020204" pitchFamily="34" charset="0"/>
            </a:endParaRPr>
          </a:p>
          <a:p>
            <a:pPr algn="ctr"/>
            <a:endParaRPr lang="en-US" b="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7447" y="9538"/>
            <a:ext cx="10064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245"/>
            <a:ext cx="827584" cy="800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Εικόνα 6"/>
          <p:cNvPicPr>
            <a:picLocks noChangeAspect="1"/>
          </p:cNvPicPr>
          <p:nvPr/>
        </p:nvPicPr>
        <p:blipFill>
          <a:blip r:embed="rId4"/>
          <a:stretch>
            <a:fillRect/>
          </a:stretch>
        </p:blipFill>
        <p:spPr>
          <a:xfrm>
            <a:off x="6516216" y="5102100"/>
            <a:ext cx="1841152" cy="1737511"/>
          </a:xfrm>
          <a:prstGeom prst="rect">
            <a:avLst/>
          </a:prstGeom>
        </p:spPr>
      </p:pic>
    </p:spTree>
    <p:extLst>
      <p:ext uri="{BB962C8B-B14F-4D97-AF65-F5344CB8AC3E}">
        <p14:creationId xmlns:p14="http://schemas.microsoft.com/office/powerpoint/2010/main" val="168382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Θέση περιεχομένου 6"/>
          <p:cNvSpPr>
            <a:spLocks noGrp="1"/>
          </p:cNvSpPr>
          <p:nvPr>
            <p:ph sz="half" idx="1"/>
          </p:nvPr>
        </p:nvSpPr>
        <p:spPr>
          <a:xfrm>
            <a:off x="107504" y="908720"/>
            <a:ext cx="8928992" cy="4104456"/>
          </a:xfrm>
        </p:spPr>
        <p:txBody>
          <a:bodyPr>
            <a:normAutofit/>
          </a:bodyPr>
          <a:lstStyle/>
          <a:p>
            <a:pPr marL="0" indent="0" algn="just"/>
            <a:r>
              <a:rPr lang="el-GR" sz="1400" u="sng" dirty="0">
                <a:latin typeface="Arial" panose="020B0604020202020204" pitchFamily="34" charset="0"/>
                <a:cs typeface="Arial" panose="020B0604020202020204" pitchFamily="34" charset="0"/>
              </a:rPr>
              <a:t>Άσθμα:</a:t>
            </a:r>
          </a:p>
          <a:p>
            <a:pPr marL="0" indent="0" algn="just"/>
            <a:r>
              <a:rPr lang="el-GR" sz="1400" b="0" dirty="0">
                <a:latin typeface="Arial" panose="020B0604020202020204" pitchFamily="34" charset="0"/>
                <a:cs typeface="Arial" panose="020B0604020202020204" pitchFamily="34" charset="0"/>
              </a:rPr>
              <a:t>Είναι παθολογική κατάσταση κατά την οποία οι αναπνευστικές οδοί συσπώνται και το επιθήλιο εξοιδαίνεται. Αποτέλεσμα είναι η στένωση των αναπνευστικών οδών, που προκαλεί δυσκολία στην αναπνοή.  Μερικές φορές οι κρίσεις προκαλούνται από γνωστό αίτιο, π.χ. αλλεργία, κρυολόγημα κάποιο φάρμακο ή καπνό από τσιγάρο. Άλλες φορές αναίτια πολλοί εμφανίζουν κρίσεις κατά την νύχτα. Οι ασθματικοί αντιμετωπίζουν μόνοι τους την κρίση. Πολλοί έχουν μαζί τους ειδικές συσκευές (ανακούφισης) με μπλε πώματα. Μπορεί να έχουν και άλλες συσκευές εισπνοών  που τις χρησιμοποιούν συχνά αυτές έχουν συνήθως καφέ ή άσπρα πώματα. Τα φάρμακα αυτά διαστέλλουν τις αναπνευστικές οδούς και διευκολύνουν την αναπνοή. Σε αυτές μπορούν να προσαρμοστούν  πλαστικού αεροθάλαμοι που βοηθούν τα παιδιά να εισπνεύσουν το φάρμακο.</a:t>
            </a:r>
          </a:p>
          <a:p>
            <a:pPr marL="0" indent="0" algn="just">
              <a:lnSpc>
                <a:spcPct val="150000"/>
              </a:lnSpc>
            </a:pPr>
            <a:r>
              <a:rPr lang="el-GR" sz="1400" u="sng" dirty="0">
                <a:latin typeface="Arial" panose="020B0604020202020204" pitchFamily="34" charset="0"/>
                <a:cs typeface="Arial" panose="020B0604020202020204" pitchFamily="34" charset="0"/>
              </a:rPr>
              <a:t>Διάγνωση: </a:t>
            </a:r>
            <a:r>
              <a:rPr lang="el-GR" sz="1400" b="0" dirty="0">
                <a:latin typeface="Arial" panose="020B0604020202020204" pitchFamily="34" charset="0"/>
                <a:cs typeface="Arial" panose="020B0604020202020204" pitchFamily="34" charset="0"/>
              </a:rPr>
              <a:t>Δυσκολία στην αναπνοή, με παρατεταμένη φάση εκπνοής. </a:t>
            </a:r>
          </a:p>
          <a:p>
            <a:pPr marL="0" indent="0" algn="just">
              <a:lnSpc>
                <a:spcPct val="150000"/>
              </a:lnSpc>
            </a:pPr>
            <a:r>
              <a:rPr lang="el-GR" sz="1400" dirty="0">
                <a:latin typeface="Arial" panose="020B0604020202020204" pitchFamily="34" charset="0"/>
                <a:cs typeface="Arial" panose="020B0604020202020204" pitchFamily="34" charset="0"/>
              </a:rPr>
              <a:t>Μπορεί επίσης να υπάρχουν</a:t>
            </a:r>
            <a:r>
              <a:rPr lang="el-GR" sz="1400" b="0" dirty="0">
                <a:latin typeface="Arial" panose="020B0604020202020204" pitchFamily="34" charset="0"/>
                <a:cs typeface="Arial" panose="020B0604020202020204" pitchFamily="34" charset="0"/>
              </a:rPr>
              <a:t>: Συριγμός (σφύριγμα) κατά την εκπνοή. - Αγωνία και άγχος. – Δυσκολία στην ομιλία μιλάνε ψιθυριστά. – Γκρίζο μπλε δέρμα (κυάνωση). – Ξηρός βήχας με κνησμό στο φάρυγγα. – Σε σοβαρή κρίση ο πάσχων μπορεί να εξαντληθεί. Σπανίως να χάσει τις αισθήσεις του και να σταματήσει να αναπνέει.</a:t>
            </a:r>
            <a:endParaRPr lang="el-GR" sz="1400" u="sng" dirty="0">
              <a:latin typeface="Arial" panose="020B0604020202020204" pitchFamily="34" charset="0"/>
              <a:cs typeface="Arial" panose="020B0604020202020204" pitchFamily="34" charset="0"/>
            </a:endParaRPr>
          </a:p>
        </p:txBody>
      </p:sp>
      <p:sp>
        <p:nvSpPr>
          <p:cNvPr id="2" name="Τίτλος 1"/>
          <p:cNvSpPr>
            <a:spLocks noGrp="1"/>
          </p:cNvSpPr>
          <p:nvPr>
            <p:ph type="title"/>
          </p:nvPr>
        </p:nvSpPr>
        <p:spPr/>
        <p:txBody>
          <a:bodyPr/>
          <a:lstStyle/>
          <a:p>
            <a:pPr algn="ctr"/>
            <a:r>
              <a:rPr lang="el-GR" altLang="en-US" sz="2000" b="1" dirty="0" err="1">
                <a:solidFill>
                  <a:srgbClr val="CC0000"/>
                </a:solidFill>
                <a:latin typeface="Arial" panose="020B0604020202020204" pitchFamily="34" charset="0"/>
                <a:cs typeface="Arial" panose="020B0604020202020204" pitchFamily="34" charset="0"/>
              </a:rPr>
              <a:t>Διαταραχεσ</a:t>
            </a:r>
            <a:r>
              <a:rPr lang="el-GR" altLang="en-US" sz="2000" b="1" dirty="0">
                <a:solidFill>
                  <a:srgbClr val="CC0000"/>
                </a:solidFill>
                <a:latin typeface="Arial" panose="020B0604020202020204" pitchFamily="34" charset="0"/>
                <a:cs typeface="Arial" panose="020B0604020202020204" pitchFamily="34" charset="0"/>
              </a:rPr>
              <a:t> του </a:t>
            </a:r>
            <a:r>
              <a:rPr lang="el-GR" altLang="en-US" sz="2000" b="1" dirty="0" err="1">
                <a:solidFill>
                  <a:srgbClr val="CC0000"/>
                </a:solidFill>
                <a:latin typeface="Arial" panose="020B0604020202020204" pitchFamily="34" charset="0"/>
                <a:cs typeface="Arial" panose="020B0604020202020204" pitchFamily="34" charset="0"/>
              </a:rPr>
              <a:t>αναπνευστικου</a:t>
            </a:r>
            <a:r>
              <a:rPr lang="el-GR" altLang="en-US" sz="2000" b="1" dirty="0">
                <a:solidFill>
                  <a:srgbClr val="CC0000"/>
                </a:solidFill>
                <a:latin typeface="Arial" panose="020B0604020202020204" pitchFamily="34" charset="0"/>
                <a:cs typeface="Arial" panose="020B0604020202020204" pitchFamily="34" charset="0"/>
              </a:rPr>
              <a:t> </a:t>
            </a:r>
            <a:r>
              <a:rPr lang="el-GR" altLang="en-US" sz="2000" b="1" dirty="0" err="1">
                <a:solidFill>
                  <a:srgbClr val="CC0000"/>
                </a:solidFill>
                <a:latin typeface="Arial" panose="020B0604020202020204" pitchFamily="34" charset="0"/>
                <a:cs typeface="Arial" panose="020B0604020202020204" pitchFamily="34" charset="0"/>
              </a:rPr>
              <a:t>συστηματοσ</a:t>
            </a:r>
            <a:endParaRPr lang="en-US" sz="20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245"/>
            <a:ext cx="765587" cy="740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9287" y="11347"/>
            <a:ext cx="10064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Εικόνα 2"/>
          <p:cNvPicPr>
            <a:picLocks noChangeAspect="1"/>
          </p:cNvPicPr>
          <p:nvPr/>
        </p:nvPicPr>
        <p:blipFill>
          <a:blip r:embed="rId4"/>
          <a:stretch>
            <a:fillRect/>
          </a:stretch>
        </p:blipFill>
        <p:spPr>
          <a:xfrm>
            <a:off x="323528" y="5049776"/>
            <a:ext cx="2643864" cy="1808224"/>
          </a:xfrm>
          <a:prstGeom prst="rect">
            <a:avLst/>
          </a:prstGeom>
        </p:spPr>
      </p:pic>
    </p:spTree>
    <p:extLst>
      <p:ext uri="{BB962C8B-B14F-4D97-AF65-F5344CB8AC3E}">
        <p14:creationId xmlns:p14="http://schemas.microsoft.com/office/powerpoint/2010/main" val="1999136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altLang="en-US" sz="2000" b="1" dirty="0" err="1">
                <a:solidFill>
                  <a:srgbClr val="CC0000"/>
                </a:solidFill>
                <a:latin typeface="Arial" panose="020B0604020202020204" pitchFamily="34" charset="0"/>
                <a:cs typeface="Arial" panose="020B0604020202020204" pitchFamily="34" charset="0"/>
              </a:rPr>
              <a:t>Διαταραχεσ</a:t>
            </a:r>
            <a:r>
              <a:rPr lang="el-GR" altLang="en-US" sz="2000" b="1" dirty="0">
                <a:solidFill>
                  <a:srgbClr val="CC0000"/>
                </a:solidFill>
                <a:latin typeface="Arial" panose="020B0604020202020204" pitchFamily="34" charset="0"/>
                <a:cs typeface="Arial" panose="020B0604020202020204" pitchFamily="34" charset="0"/>
              </a:rPr>
              <a:t> του </a:t>
            </a:r>
            <a:r>
              <a:rPr lang="el-GR" altLang="en-US" sz="2000" b="1" dirty="0" err="1">
                <a:solidFill>
                  <a:srgbClr val="CC0000"/>
                </a:solidFill>
                <a:latin typeface="Arial" panose="020B0604020202020204" pitchFamily="34" charset="0"/>
                <a:cs typeface="Arial" panose="020B0604020202020204" pitchFamily="34" charset="0"/>
              </a:rPr>
              <a:t>αναπνευστικου</a:t>
            </a:r>
            <a:r>
              <a:rPr lang="el-GR" altLang="en-US" sz="2000" b="1" dirty="0">
                <a:solidFill>
                  <a:srgbClr val="CC0000"/>
                </a:solidFill>
                <a:latin typeface="Arial" panose="020B0604020202020204" pitchFamily="34" charset="0"/>
                <a:cs typeface="Arial" panose="020B0604020202020204" pitchFamily="34" charset="0"/>
              </a:rPr>
              <a:t> </a:t>
            </a:r>
            <a:r>
              <a:rPr lang="el-GR" altLang="en-US" sz="2000" b="1" dirty="0" err="1">
                <a:solidFill>
                  <a:srgbClr val="CC0000"/>
                </a:solidFill>
                <a:latin typeface="Arial" panose="020B0604020202020204" pitchFamily="34" charset="0"/>
                <a:cs typeface="Arial" panose="020B0604020202020204" pitchFamily="34" charset="0"/>
              </a:rPr>
              <a:t>συστηματοσ</a:t>
            </a:r>
            <a:endParaRPr lang="en-US" sz="2000" dirty="0"/>
          </a:p>
        </p:txBody>
      </p:sp>
      <p:sp>
        <p:nvSpPr>
          <p:cNvPr id="3" name="Θέση περιεχομένου 2"/>
          <p:cNvSpPr>
            <a:spLocks noGrp="1"/>
          </p:cNvSpPr>
          <p:nvPr>
            <p:ph idx="1"/>
          </p:nvPr>
        </p:nvSpPr>
        <p:spPr>
          <a:xfrm>
            <a:off x="107504" y="980728"/>
            <a:ext cx="8784976" cy="4032448"/>
          </a:xfrm>
        </p:spPr>
        <p:txBody>
          <a:bodyPr>
            <a:noAutofit/>
          </a:bodyPr>
          <a:lstStyle/>
          <a:p>
            <a:pPr marL="0" indent="0" algn="just"/>
            <a:r>
              <a:rPr lang="el-GR" sz="1200" b="0" dirty="0">
                <a:latin typeface="Arial" panose="020B0604020202020204" pitchFamily="34" charset="0"/>
                <a:cs typeface="Arial" panose="020B0604020202020204" pitchFamily="34" charset="0"/>
              </a:rPr>
              <a:t>(συνέχεια)</a:t>
            </a:r>
            <a:endParaRPr lang="el-GR" sz="1200" b="0" u="sng" dirty="0">
              <a:latin typeface="Arial" panose="020B0604020202020204" pitchFamily="34" charset="0"/>
              <a:cs typeface="Arial" panose="020B0604020202020204" pitchFamily="34" charset="0"/>
            </a:endParaRPr>
          </a:p>
          <a:p>
            <a:pPr marL="0" indent="0" algn="just"/>
            <a:r>
              <a:rPr lang="el-GR" sz="1400" b="0" u="sng" dirty="0">
                <a:latin typeface="Arial" panose="020B0604020202020204" pitchFamily="34" charset="0"/>
                <a:cs typeface="Arial" panose="020B0604020202020204" pitchFamily="34" charset="0"/>
              </a:rPr>
              <a:t>Αγωγή και Στόχος μας είναι</a:t>
            </a:r>
            <a:r>
              <a:rPr lang="el-GR" sz="1400" b="0" dirty="0">
                <a:latin typeface="Arial" panose="020B0604020202020204" pitchFamily="34" charset="0"/>
                <a:cs typeface="Arial" panose="020B0604020202020204" pitchFamily="34" charset="0"/>
              </a:rPr>
              <a:t>: - Να διευκολύνουμε την αναπνοή. – Να ζητήσουμε ιατρική βοήθεια αν είναι ανάγκη.</a:t>
            </a:r>
          </a:p>
          <a:p>
            <a:pPr algn="just">
              <a:buFont typeface="+mj-lt"/>
              <a:buAutoNum type="arabicPeriod"/>
            </a:pPr>
            <a:r>
              <a:rPr lang="el-GR" sz="1400" b="0" dirty="0">
                <a:latin typeface="Arial" panose="020B0604020202020204" pitchFamily="34" charset="0"/>
                <a:cs typeface="Arial" panose="020B0604020202020204" pitchFamily="34" charset="0"/>
              </a:rPr>
              <a:t>Να ηρεμήσουμε και να καθησυχάσουμε τον πάσχοντα. Το άσθμα μπορεί να προκαλεί φόβο αλλά η ανακουφιστική συσκευή φέρνει συνήθως αποτελέσματα άμεσα.</a:t>
            </a:r>
          </a:p>
          <a:p>
            <a:pPr algn="just">
              <a:buFont typeface="+mj-lt"/>
              <a:buAutoNum type="arabicPeriod"/>
            </a:pPr>
            <a:r>
              <a:rPr lang="el-GR" sz="1400" b="0" dirty="0">
                <a:latin typeface="Arial" panose="020B0604020202020204" pitchFamily="34" charset="0"/>
                <a:cs typeface="Arial" panose="020B0604020202020204" pitchFamily="34" charset="0"/>
              </a:rPr>
              <a:t>Αφήστε να πάρει τη θέση που νιώθει άνετα και που συχνά είναι καθιστή. Πείτε να αναπνεύσει αργά και βαθιά αυτό μπορεί να βοηθήσει.</a:t>
            </a:r>
          </a:p>
          <a:p>
            <a:pPr marL="0" indent="0" algn="just"/>
            <a:r>
              <a:rPr lang="el-GR" sz="1400" dirty="0">
                <a:latin typeface="Arial" panose="020B0604020202020204" pitchFamily="34" charset="0"/>
                <a:cs typeface="Arial" panose="020B0604020202020204" pitchFamily="34" charset="0"/>
              </a:rPr>
              <a:t>Μη</a:t>
            </a:r>
            <a:r>
              <a:rPr lang="el-GR" sz="1400" b="0" dirty="0">
                <a:latin typeface="Arial" panose="020B0604020202020204" pitchFamily="34" charset="0"/>
                <a:cs typeface="Arial" panose="020B0604020202020204" pitchFamily="34" charset="0"/>
              </a:rPr>
              <a:t> βάζετε τον πάσχοντα να ξαπλώσει.  </a:t>
            </a:r>
            <a:r>
              <a:rPr lang="el-GR" sz="1400" dirty="0">
                <a:latin typeface="Arial" panose="020B0604020202020204" pitchFamily="34" charset="0"/>
                <a:cs typeface="Arial" panose="020B0604020202020204" pitchFamily="34" charset="0"/>
              </a:rPr>
              <a:t>Μη</a:t>
            </a:r>
            <a:r>
              <a:rPr lang="el-GR" sz="1400" b="0" dirty="0">
                <a:latin typeface="Arial" panose="020B0604020202020204" pitchFamily="34" charset="0"/>
                <a:cs typeface="Arial" panose="020B0604020202020204" pitchFamily="34" charset="0"/>
              </a:rPr>
              <a:t> χρησιμοποιείται προληπτικά συσκευή εισπνοών για να βοηθήσετε μια κρίση άσθματος.</a:t>
            </a:r>
          </a:p>
          <a:p>
            <a:pPr marL="0" indent="0" algn="just">
              <a:lnSpc>
                <a:spcPct val="150000"/>
              </a:lnSpc>
            </a:pPr>
            <a:r>
              <a:rPr lang="el-GR" sz="1400" b="0" dirty="0">
                <a:latin typeface="Arial" panose="020B0604020202020204" pitchFamily="34" charset="0"/>
                <a:cs typeface="Arial" panose="020B0604020202020204" pitchFamily="34" charset="0"/>
              </a:rPr>
              <a:t> </a:t>
            </a:r>
            <a:r>
              <a:rPr lang="el-GR" sz="1400" dirty="0">
                <a:latin typeface="Arial" panose="020B0604020202020204" pitchFamily="34" charset="0"/>
                <a:cs typeface="Arial" panose="020B0604020202020204" pitchFamily="34" charset="0"/>
              </a:rPr>
              <a:t>Αν</a:t>
            </a:r>
            <a:r>
              <a:rPr lang="el-GR" sz="1400" b="0" dirty="0">
                <a:latin typeface="Arial" panose="020B0604020202020204" pitchFamily="34" charset="0"/>
                <a:cs typeface="Arial" panose="020B0604020202020204" pitchFamily="34" charset="0"/>
              </a:rPr>
              <a:t> η κρίση είναι ήπια και εκτονωθεί μέσα σε 5΄ 10΄ζητήστε από τον πάσχοντα να πάρει άλλη μια δόση από την ίδια συσκευή εισπνοών. Η άμεση ιατρική βοήθεια δεν είναι απαραίτητη αλλά θα πρέπει να ενημερωθεί ο γιατρός. Αν ο πάσχων σταματήσει να αναπνέει ή χάσει τις αισθήσεις του ανοίξτε τις αεροφόρους οδούς, ελέγξτε την αναπνοή του και τον σφυγμό του και να είστε έτοιμοι για </a:t>
            </a:r>
            <a:r>
              <a:rPr lang="el-GR" sz="1400" b="0" dirty="0" err="1">
                <a:latin typeface="Arial" panose="020B0604020202020204" pitchFamily="34" charset="0"/>
                <a:cs typeface="Arial" panose="020B0604020202020204" pitchFamily="34" charset="0"/>
              </a:rPr>
              <a:t>καρδιοαναπνευστική</a:t>
            </a:r>
            <a:r>
              <a:rPr lang="el-GR" sz="1400" b="0" dirty="0">
                <a:latin typeface="Arial" panose="020B0604020202020204" pitchFamily="34" charset="0"/>
                <a:cs typeface="Arial" panose="020B0604020202020204" pitchFamily="34" charset="0"/>
              </a:rPr>
              <a:t> αναζωογόνηση. Τηλεφωνήστε στο 166 για ασθενοφόρο.</a:t>
            </a:r>
          </a:p>
          <a:p>
            <a:pPr algn="just">
              <a:lnSpc>
                <a:spcPct val="150000"/>
              </a:lnSpc>
              <a:buFont typeface="Arial" panose="020B0604020202020204" pitchFamily="34" charset="0"/>
              <a:buChar char="•"/>
            </a:pPr>
            <a:endParaRPr lang="el-GR" sz="1400" b="0" dirty="0">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245"/>
            <a:ext cx="840039" cy="812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1049" y="9538"/>
            <a:ext cx="10064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Εικόνα 6"/>
          <p:cNvPicPr>
            <a:picLocks noChangeAspect="1"/>
          </p:cNvPicPr>
          <p:nvPr/>
        </p:nvPicPr>
        <p:blipFill>
          <a:blip r:embed="rId4"/>
          <a:stretch>
            <a:fillRect/>
          </a:stretch>
        </p:blipFill>
        <p:spPr>
          <a:xfrm>
            <a:off x="2987824" y="5072142"/>
            <a:ext cx="2304256" cy="1728192"/>
          </a:xfrm>
          <a:prstGeom prst="rect">
            <a:avLst/>
          </a:prstGeom>
        </p:spPr>
      </p:pic>
    </p:spTree>
    <p:extLst>
      <p:ext uri="{BB962C8B-B14F-4D97-AF65-F5344CB8AC3E}">
        <p14:creationId xmlns:p14="http://schemas.microsoft.com/office/powerpoint/2010/main" val="316381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altLang="en-US" b="1" dirty="0" err="1">
                <a:solidFill>
                  <a:srgbClr val="CC0000"/>
                </a:solidFill>
                <a:latin typeface="Arial" panose="020B0604020202020204" pitchFamily="34" charset="0"/>
                <a:cs typeface="Arial" panose="020B0604020202020204" pitchFamily="34" charset="0"/>
              </a:rPr>
              <a:t>Τραυματα</a:t>
            </a:r>
            <a:r>
              <a:rPr lang="el-GR" altLang="en-US" b="1" dirty="0">
                <a:solidFill>
                  <a:srgbClr val="CC0000"/>
                </a:solidFill>
                <a:latin typeface="Arial" panose="020B0604020202020204" pitchFamily="34" charset="0"/>
                <a:cs typeface="Arial" panose="020B0604020202020204" pitchFamily="34" charset="0"/>
              </a:rPr>
              <a:t> - </a:t>
            </a:r>
            <a:r>
              <a:rPr lang="el-GR" altLang="en-US" b="1" dirty="0" err="1">
                <a:solidFill>
                  <a:srgbClr val="CC0000"/>
                </a:solidFill>
                <a:latin typeface="Arial" panose="020B0604020202020204" pitchFamily="34" charset="0"/>
                <a:cs typeface="Arial" panose="020B0604020202020204" pitchFamily="34" charset="0"/>
              </a:rPr>
              <a:t>Αιμορραγιεσ</a:t>
            </a:r>
            <a:endParaRPr lang="en-US" dirty="0">
              <a:solidFill>
                <a:srgbClr val="C00000"/>
              </a:solidFill>
            </a:endParaRPr>
          </a:p>
        </p:txBody>
      </p:sp>
      <p:sp>
        <p:nvSpPr>
          <p:cNvPr id="3" name="Θέση περιεχομένου 2"/>
          <p:cNvSpPr>
            <a:spLocks noGrp="1"/>
          </p:cNvSpPr>
          <p:nvPr>
            <p:ph idx="1"/>
          </p:nvPr>
        </p:nvSpPr>
        <p:spPr>
          <a:xfrm>
            <a:off x="251520" y="980728"/>
            <a:ext cx="8568952" cy="3882752"/>
          </a:xfrm>
        </p:spPr>
        <p:txBody>
          <a:bodyPr>
            <a:normAutofit/>
          </a:bodyPr>
          <a:lstStyle/>
          <a:p>
            <a:pPr algn="just"/>
            <a:r>
              <a:rPr lang="el-GR" sz="1400" dirty="0">
                <a:latin typeface="Arial" panose="020B0604020202020204" pitchFamily="34" charset="0"/>
                <a:cs typeface="Arial" panose="020B0604020202020204" pitchFamily="34" charset="0"/>
              </a:rPr>
              <a:t>Είδη Αιμορραγιών:</a:t>
            </a:r>
          </a:p>
          <a:p>
            <a:pPr algn="just"/>
            <a:r>
              <a:rPr lang="el-GR" sz="1400" u="sng" dirty="0">
                <a:latin typeface="Arial" panose="020B0604020202020204" pitchFamily="34" charset="0"/>
                <a:cs typeface="Arial" panose="020B0604020202020204" pitchFamily="34" charset="0"/>
              </a:rPr>
              <a:t>Αρτηριακή αιμορραγία</a:t>
            </a:r>
          </a:p>
          <a:p>
            <a:pPr algn="just">
              <a:buFont typeface="Arial" panose="020B0604020202020204" pitchFamily="34" charset="0"/>
              <a:buChar char="•"/>
            </a:pPr>
            <a:r>
              <a:rPr lang="el-GR" sz="1400" b="0" dirty="0">
                <a:latin typeface="Arial" panose="020B0604020202020204" pitchFamily="34" charset="0"/>
                <a:cs typeface="Arial" panose="020B0604020202020204" pitchFamily="34" charset="0"/>
              </a:rPr>
              <a:t>Το αίμα στην αρτηριακή αιμορραγία έχει έντονο κόκκινο χρώμα, γιατί είναι πλούσιο οξυγονωμένο. Λόγω του ότι προέρχεται υπό την πίεση της καρδιάς, πετάγεται από την πληγή με το ρυθμό των παλμών της καρδιά. Μια κομμένη αρτηρία μπορεί γρήγορα να αφαιρέσει όλο το αίμα από το σώμα.</a:t>
            </a:r>
          </a:p>
          <a:p>
            <a:pPr marL="0" indent="0" algn="just"/>
            <a:r>
              <a:rPr lang="el-GR" sz="1400" u="sng" dirty="0">
                <a:latin typeface="Arial" panose="020B0604020202020204" pitchFamily="34" charset="0"/>
                <a:cs typeface="Arial" panose="020B0604020202020204" pitchFamily="34" charset="0"/>
              </a:rPr>
              <a:t>Φλεβική αιμορραγία</a:t>
            </a:r>
            <a:endParaRPr lang="en-US" sz="1400" u="sng"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l-GR" sz="1400" b="0" dirty="0">
                <a:latin typeface="Arial" panose="020B0604020202020204" pitchFamily="34" charset="0"/>
                <a:cs typeface="Arial" panose="020B0604020202020204" pitchFamily="34" charset="0"/>
              </a:rPr>
              <a:t>Έχει χρώμα σκούρο κόκκινο, γιατί είδη έχει δώσει το οξυγόνο του. Είναι υπό μικρότερη πίεση από ότι στην αρτηριακή, αλλά επειδή τα τοιχώματα τους διαστέλλονται το αίμα μπορεί να λιμνάσει σε αυτές. Έτσι το αίμα από μια σπασμένη φλέβα μπορεί να αναβλύζει πολύ έντονα.</a:t>
            </a:r>
          </a:p>
          <a:p>
            <a:pPr marL="0" indent="0" algn="just"/>
            <a:r>
              <a:rPr lang="el-GR" sz="1400" u="sng" dirty="0">
                <a:latin typeface="Arial" panose="020B0604020202020204" pitchFamily="34" charset="0"/>
                <a:cs typeface="Arial" panose="020B0604020202020204" pitchFamily="34" charset="0"/>
              </a:rPr>
              <a:t>Τριχοειδική αιμορραγία</a:t>
            </a:r>
          </a:p>
          <a:p>
            <a:pPr marL="285750" indent="-285750" algn="just">
              <a:buFont typeface="Arial" panose="020B0604020202020204" pitchFamily="34" charset="0"/>
              <a:buChar char="•"/>
            </a:pPr>
            <a:r>
              <a:rPr lang="el-GR" sz="1400" b="0" dirty="0">
                <a:latin typeface="Arial" panose="020B0604020202020204" pitchFamily="34" charset="0"/>
                <a:cs typeface="Arial" panose="020B0604020202020204" pitchFamily="34" charset="0"/>
              </a:rPr>
              <a:t>Παρατηρείτε σε όλα τα τραύματα. Στην αρχή είναι έντονη συνήθως όμως η απώλεια αίματος είναι μικρή. Ένα αμβλύ τραύμα μπορεί να προκαλέσει ρήξη τριχοειδών κάτω από το δέρμα, προκαλώντας αιμορραγία μέσα στους ιστούς (εκχύμωση).</a:t>
            </a:r>
          </a:p>
          <a:p>
            <a:pPr algn="just"/>
            <a:endParaRPr lang="en-US" sz="1400" b="0"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9" y="0"/>
            <a:ext cx="7254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8384" y="0"/>
            <a:ext cx="10064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6803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altLang="en-US" b="1" dirty="0" err="1">
                <a:solidFill>
                  <a:srgbClr val="CC0000"/>
                </a:solidFill>
                <a:latin typeface="Arial" panose="020B0604020202020204" pitchFamily="34" charset="0"/>
                <a:cs typeface="Arial" panose="020B0604020202020204" pitchFamily="34" charset="0"/>
              </a:rPr>
              <a:t>Διαταραχεσ</a:t>
            </a:r>
            <a:r>
              <a:rPr lang="el-GR" altLang="en-US" b="1" dirty="0">
                <a:solidFill>
                  <a:srgbClr val="CC0000"/>
                </a:solidFill>
                <a:latin typeface="Arial" panose="020B0604020202020204" pitchFamily="34" charset="0"/>
                <a:cs typeface="Arial" panose="020B0604020202020204" pitchFamily="34" charset="0"/>
              </a:rPr>
              <a:t> της </a:t>
            </a:r>
            <a:r>
              <a:rPr lang="el-GR" altLang="en-US" b="1" dirty="0" err="1">
                <a:solidFill>
                  <a:srgbClr val="CC0000"/>
                </a:solidFill>
                <a:latin typeface="Arial" panose="020B0604020202020204" pitchFamily="34" charset="0"/>
                <a:cs typeface="Arial" panose="020B0604020202020204" pitchFamily="34" charset="0"/>
              </a:rPr>
              <a:t>κυκλοφοριασ</a:t>
            </a:r>
            <a:endParaRPr lang="en-US" dirty="0"/>
          </a:p>
        </p:txBody>
      </p:sp>
      <p:sp>
        <p:nvSpPr>
          <p:cNvPr id="3" name="Θέση περιεχομένου 2"/>
          <p:cNvSpPr>
            <a:spLocks noGrp="1"/>
          </p:cNvSpPr>
          <p:nvPr>
            <p:ph idx="1"/>
          </p:nvPr>
        </p:nvSpPr>
        <p:spPr>
          <a:xfrm>
            <a:off x="395536" y="980728"/>
            <a:ext cx="8424936" cy="4032448"/>
          </a:xfrm>
        </p:spPr>
        <p:txBody>
          <a:bodyPr>
            <a:normAutofit/>
          </a:bodyPr>
          <a:lstStyle/>
          <a:p>
            <a:pPr algn="just">
              <a:lnSpc>
                <a:spcPct val="150000"/>
              </a:lnSpc>
            </a:pPr>
            <a:r>
              <a:rPr lang="el-GR" sz="1400" b="0" dirty="0">
                <a:latin typeface="Arial" panose="020B0604020202020204" pitchFamily="34" charset="0"/>
                <a:cs typeface="Arial" panose="020B0604020202020204" pitchFamily="34" charset="0"/>
              </a:rPr>
              <a:t>	</a:t>
            </a:r>
            <a:r>
              <a:rPr lang="el-GR" sz="1400" u="sng" dirty="0">
                <a:latin typeface="Arial" panose="020B0604020202020204" pitchFamily="34" charset="0"/>
                <a:cs typeface="Arial" panose="020B0604020202020204" pitchFamily="34" charset="0"/>
              </a:rPr>
              <a:t>Λιποθυμία:</a:t>
            </a:r>
          </a:p>
          <a:p>
            <a:pPr algn="just">
              <a:lnSpc>
                <a:spcPct val="150000"/>
              </a:lnSpc>
            </a:pPr>
            <a:r>
              <a:rPr lang="el-GR" sz="1400" b="0" dirty="0">
                <a:latin typeface="Arial" panose="020B0604020202020204" pitchFamily="34" charset="0"/>
                <a:cs typeface="Arial" panose="020B0604020202020204" pitchFamily="34" charset="0"/>
              </a:rPr>
              <a:t>	Γνωστή επίσης και ως συγκοπή. Είναι σύντομη απώλεια των αισθήσεων που προκαλείται από παροδική μείωση παροχής αίματος στον εγκέφαλο. Η ανάνηψη από λιποθυμία είναι συνήθως γρήγορη και πλήρης. Η λιποθυμία μπορεί να είναι αντίδραση σε πόνο, φόβο ή αποτέλεσμα συναισθηματικής διαταραχής, εξάντλησης ή έλλειψη τροφής. Είναι συνηθέστερη όμως μετά από μεγάλες περιόδους σωματικής αδράνειας, ειδικά σε θερμά κλίματα. Η αδράνεια προκαλεί λίμναση του αίματος γεγονός που ελαττώνει το ποσό του οξυγόνου στον εγκέφαλο.</a:t>
            </a:r>
          </a:p>
          <a:p>
            <a:pPr algn="just">
              <a:lnSpc>
                <a:spcPct val="150000"/>
              </a:lnSpc>
            </a:pPr>
            <a:r>
              <a:rPr lang="el-GR" sz="1400" b="0" dirty="0">
                <a:latin typeface="Arial" panose="020B0604020202020204" pitchFamily="34" charset="0"/>
                <a:cs typeface="Arial" panose="020B0604020202020204" pitchFamily="34" charset="0"/>
              </a:rPr>
              <a:t>	</a:t>
            </a:r>
            <a:r>
              <a:rPr lang="el-GR" sz="1400" u="sng" dirty="0">
                <a:latin typeface="Arial" panose="020B0604020202020204" pitchFamily="34" charset="0"/>
                <a:cs typeface="Arial" panose="020B0604020202020204" pitchFamily="34" charset="0"/>
              </a:rPr>
              <a:t>Διάγνωση</a:t>
            </a:r>
            <a:r>
              <a:rPr lang="el-GR" sz="1400" b="0" dirty="0">
                <a:latin typeface="Arial" panose="020B0604020202020204" pitchFamily="34" charset="0"/>
                <a:cs typeface="Arial" panose="020B0604020202020204" pitchFamily="34" charset="0"/>
              </a:rPr>
              <a:t>: - Σύντομη απώλεια των αισθήσεων που προκαλεί πτώση του πάσχοντος στο έδαφος.           - Αργός σφυγμός. – Ωχρό , κρύο δέρμα και εφίδρωση. </a:t>
            </a:r>
          </a:p>
          <a:p>
            <a:pPr algn="just">
              <a:lnSpc>
                <a:spcPct val="150000"/>
              </a:lnSpc>
            </a:pPr>
            <a:r>
              <a:rPr lang="el-GR" sz="1400" b="0" dirty="0">
                <a:latin typeface="Arial" panose="020B0604020202020204" pitchFamily="34" charset="0"/>
                <a:cs typeface="Arial" panose="020B0604020202020204" pitchFamily="34" charset="0"/>
              </a:rPr>
              <a:t>	</a:t>
            </a:r>
            <a:r>
              <a:rPr lang="el-GR" sz="1400" b="0" u="sng" dirty="0">
                <a:latin typeface="Arial" panose="020B0604020202020204" pitchFamily="34" charset="0"/>
                <a:cs typeface="Arial" panose="020B0604020202020204" pitchFamily="34" charset="0"/>
              </a:rPr>
              <a:t>Αγωγή και Στόχος μας είναι</a:t>
            </a:r>
            <a:r>
              <a:rPr lang="el-GR" sz="1400" b="0" dirty="0">
                <a:latin typeface="Arial" panose="020B0604020202020204" pitchFamily="34" charset="0"/>
                <a:cs typeface="Arial" panose="020B0604020202020204" pitchFamily="34" charset="0"/>
              </a:rPr>
              <a:t>: - Να βελτιώσουμε τη ροή αίματος στον εγκέφαλο. – Να ενθαρρύνουμε τον πάσχοντα, καθώς συνέρχεται και να τον τοποθετήσουμε σε άνετη θέση.</a:t>
            </a:r>
          </a:p>
          <a:p>
            <a:pPr algn="ctr"/>
            <a:endParaRPr lang="el-GR" sz="1400" dirty="0">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5" y="11646"/>
            <a:ext cx="798036" cy="771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9655" y="14924"/>
            <a:ext cx="10064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Εικόνα 6"/>
          <p:cNvPicPr>
            <a:picLocks noChangeAspect="1"/>
          </p:cNvPicPr>
          <p:nvPr/>
        </p:nvPicPr>
        <p:blipFill>
          <a:blip r:embed="rId4"/>
          <a:stretch>
            <a:fillRect/>
          </a:stretch>
        </p:blipFill>
        <p:spPr>
          <a:xfrm>
            <a:off x="2771800" y="5229200"/>
            <a:ext cx="2371725" cy="1314450"/>
          </a:xfrm>
          <a:prstGeom prst="rect">
            <a:avLst/>
          </a:prstGeom>
        </p:spPr>
      </p:pic>
    </p:spTree>
    <p:extLst>
      <p:ext uri="{BB962C8B-B14F-4D97-AF65-F5344CB8AC3E}">
        <p14:creationId xmlns:p14="http://schemas.microsoft.com/office/powerpoint/2010/main" val="358537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altLang="en-US" b="1" dirty="0" err="1">
                <a:solidFill>
                  <a:srgbClr val="CC0000"/>
                </a:solidFill>
                <a:latin typeface="Arial" panose="020B0604020202020204" pitchFamily="34" charset="0"/>
                <a:cs typeface="Arial" panose="020B0604020202020204" pitchFamily="34" charset="0"/>
              </a:rPr>
              <a:t>Διαταραχεσ</a:t>
            </a:r>
            <a:r>
              <a:rPr lang="el-GR" altLang="en-US" b="1" dirty="0">
                <a:solidFill>
                  <a:srgbClr val="CC0000"/>
                </a:solidFill>
                <a:latin typeface="Arial" panose="020B0604020202020204" pitchFamily="34" charset="0"/>
                <a:cs typeface="Arial" panose="020B0604020202020204" pitchFamily="34" charset="0"/>
              </a:rPr>
              <a:t> της </a:t>
            </a:r>
            <a:r>
              <a:rPr lang="el-GR" altLang="en-US" b="1" dirty="0" err="1">
                <a:solidFill>
                  <a:srgbClr val="CC0000"/>
                </a:solidFill>
                <a:latin typeface="Arial" panose="020B0604020202020204" pitchFamily="34" charset="0"/>
                <a:cs typeface="Arial" panose="020B0604020202020204" pitchFamily="34" charset="0"/>
              </a:rPr>
              <a:t>κυκλοφοριασ</a:t>
            </a:r>
            <a:endParaRPr lang="en-US" dirty="0"/>
          </a:p>
        </p:txBody>
      </p:sp>
      <p:sp>
        <p:nvSpPr>
          <p:cNvPr id="3" name="Θέση περιεχομένου 2"/>
          <p:cNvSpPr>
            <a:spLocks noGrp="1"/>
          </p:cNvSpPr>
          <p:nvPr>
            <p:ph idx="1"/>
          </p:nvPr>
        </p:nvSpPr>
        <p:spPr>
          <a:xfrm>
            <a:off x="251520" y="1052736"/>
            <a:ext cx="8640960" cy="3816424"/>
          </a:xfrm>
        </p:spPr>
        <p:txBody>
          <a:bodyPr/>
          <a:lstStyle/>
          <a:p>
            <a:pPr>
              <a:lnSpc>
                <a:spcPct val="150000"/>
              </a:lnSpc>
            </a:pPr>
            <a:r>
              <a:rPr lang="el-GR" u="sng" dirty="0">
                <a:latin typeface="Arial" panose="020B0604020202020204" pitchFamily="34" charset="0"/>
                <a:cs typeface="Arial" panose="020B0604020202020204" pitchFamily="34" charset="0"/>
              </a:rPr>
              <a:t>Λιποθυμία</a:t>
            </a:r>
            <a:r>
              <a:rPr lang="el-GR" b="0" dirty="0">
                <a:latin typeface="Arial" panose="020B0604020202020204" pitchFamily="34" charset="0"/>
                <a:cs typeface="Arial" panose="020B0604020202020204" pitchFamily="34" charset="0"/>
              </a:rPr>
              <a:t>: </a:t>
            </a:r>
            <a:r>
              <a:rPr lang="el-GR" sz="1200" b="0" dirty="0">
                <a:latin typeface="Arial" panose="020B0604020202020204" pitchFamily="34" charset="0"/>
                <a:cs typeface="Arial" panose="020B0604020202020204" pitchFamily="34" charset="0"/>
              </a:rPr>
              <a:t>(συνέχεια)</a:t>
            </a:r>
          </a:p>
          <a:p>
            <a:pPr>
              <a:lnSpc>
                <a:spcPct val="150000"/>
              </a:lnSpc>
              <a:buFont typeface="+mj-lt"/>
              <a:buAutoNum type="arabicPeriod"/>
            </a:pPr>
            <a:r>
              <a:rPr lang="el-GR" sz="1200" b="0" dirty="0">
                <a:latin typeface="Arial" panose="020B0604020202020204" pitchFamily="34" charset="0"/>
                <a:cs typeface="Arial" panose="020B0604020202020204" pitchFamily="34" charset="0"/>
              </a:rPr>
              <a:t>Ξαπλώνουμε τον πάσχοντα ανυψώνουμε και υποστηρίζουμε τα κάτω άκρα του.</a:t>
            </a:r>
          </a:p>
          <a:p>
            <a:pPr>
              <a:lnSpc>
                <a:spcPct val="150000"/>
              </a:lnSpc>
              <a:buFont typeface="+mj-lt"/>
              <a:buAutoNum type="arabicPeriod"/>
            </a:pPr>
            <a:r>
              <a:rPr lang="el-GR" sz="1200" b="0" dirty="0">
                <a:latin typeface="Arial" panose="020B0604020202020204" pitchFamily="34" charset="0"/>
                <a:cs typeface="Arial" panose="020B0604020202020204" pitchFamily="34" charset="0"/>
              </a:rPr>
              <a:t>Βεβαιωθείτε ότι εισπνέει αρκετό καθαρό αέρα, ανοίγουμε ένα παράθυρο αν χρειάζεται.</a:t>
            </a:r>
          </a:p>
          <a:p>
            <a:pPr>
              <a:lnSpc>
                <a:spcPct val="150000"/>
              </a:lnSpc>
              <a:buFont typeface="+mj-lt"/>
              <a:buAutoNum type="arabicPeriod"/>
            </a:pPr>
            <a:r>
              <a:rPr lang="el-GR" sz="1200" b="0" dirty="0">
                <a:latin typeface="Arial" panose="020B0604020202020204" pitchFamily="34" charset="0"/>
                <a:cs typeface="Arial" panose="020B0604020202020204" pitchFamily="34" charset="0"/>
              </a:rPr>
              <a:t>Καθώς συνέρχεται τον καθησυχάζουμε και τον βοηθούμε να κάτσει σιγά σιγά.</a:t>
            </a:r>
          </a:p>
          <a:p>
            <a:pPr>
              <a:lnSpc>
                <a:spcPct val="150000"/>
              </a:lnSpc>
              <a:buFont typeface="+mj-lt"/>
              <a:buAutoNum type="arabicPeriod"/>
            </a:pPr>
            <a:r>
              <a:rPr lang="el-GR" sz="1200" b="0" dirty="0">
                <a:latin typeface="Arial" panose="020B0604020202020204" pitchFamily="34" charset="0"/>
                <a:cs typeface="Arial" panose="020B0604020202020204" pitchFamily="34" charset="0"/>
              </a:rPr>
              <a:t>Ελέγχουμε και φροντίζουμε για τυχόν τραύματα που προκλήθηκαν από την πτώση του.</a:t>
            </a:r>
          </a:p>
          <a:p>
            <a:pPr marL="0" indent="0">
              <a:lnSpc>
                <a:spcPct val="150000"/>
              </a:lnSpc>
            </a:pPr>
            <a:r>
              <a:rPr lang="el-GR" sz="1200" dirty="0">
                <a:latin typeface="Arial" panose="020B0604020202020204" pitchFamily="34" charset="0"/>
                <a:cs typeface="Arial" panose="020B0604020202020204" pitchFamily="34" charset="0"/>
              </a:rPr>
              <a:t>Αν </a:t>
            </a:r>
            <a:r>
              <a:rPr lang="el-GR" sz="1200" b="0" dirty="0">
                <a:latin typeface="Arial" panose="020B0604020202020204" pitchFamily="34" charset="0"/>
                <a:cs typeface="Arial" panose="020B0604020202020204" pitchFamily="34" charset="0"/>
              </a:rPr>
              <a:t>δεν συνέλθει γρήγορα ανοίγουμε τις αναπνευστικές οδούς ελέγχουμε την αναπνοή και ετοιμαζόμαστε για αναζωογόνηση, αν χρειαστεί. Τον τοποθετούμε σε θέση ανάνηψης, και καλούμε το 166 για ασθενοφόρο.</a:t>
            </a:r>
          </a:p>
          <a:p>
            <a:pPr marL="0" indent="0">
              <a:lnSpc>
                <a:spcPct val="150000"/>
              </a:lnSpc>
            </a:pPr>
            <a:r>
              <a:rPr lang="el-GR" sz="1200" dirty="0">
                <a:latin typeface="Arial" panose="020B0604020202020204" pitchFamily="34" charset="0"/>
                <a:cs typeface="Arial" panose="020B0604020202020204" pitchFamily="34" charset="0"/>
              </a:rPr>
              <a:t>Αν </a:t>
            </a:r>
            <a:r>
              <a:rPr lang="el-GR" sz="1200" b="0" dirty="0">
                <a:latin typeface="Arial" panose="020B0604020202020204" pitchFamily="34" charset="0"/>
                <a:cs typeface="Arial" panose="020B0604020202020204" pitchFamily="34" charset="0"/>
              </a:rPr>
              <a:t>ο αρχίσει να αισθάνεται νέα λιποθυμική τάση, πείτε του ξαπλώσει και ανυψώστε του τα κάτω άκρα, μέχρι να συνέλθει τελείως.</a:t>
            </a:r>
          </a:p>
          <a:p>
            <a:endParaRPr lang="en-US" sz="1200" b="0" dirty="0"/>
          </a:p>
        </p:txBody>
      </p:sp>
    </p:spTree>
    <p:extLst>
      <p:ext uri="{BB962C8B-B14F-4D97-AF65-F5344CB8AC3E}">
        <p14:creationId xmlns:p14="http://schemas.microsoft.com/office/powerpoint/2010/main" val="1019794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altLang="en-US" b="1" dirty="0" err="1">
                <a:solidFill>
                  <a:srgbClr val="CC0000"/>
                </a:solidFill>
                <a:latin typeface="Arial" panose="020B0604020202020204" pitchFamily="34" charset="0"/>
                <a:cs typeface="Arial" panose="020B0604020202020204" pitchFamily="34" charset="0"/>
              </a:rPr>
              <a:t>Διαταραχεσ</a:t>
            </a:r>
            <a:r>
              <a:rPr lang="el-GR" altLang="en-US" b="1" dirty="0">
                <a:solidFill>
                  <a:srgbClr val="CC0000"/>
                </a:solidFill>
                <a:latin typeface="Arial" panose="020B0604020202020204" pitchFamily="34" charset="0"/>
                <a:cs typeface="Arial" panose="020B0604020202020204" pitchFamily="34" charset="0"/>
              </a:rPr>
              <a:t> της </a:t>
            </a:r>
            <a:r>
              <a:rPr lang="el-GR" altLang="en-US" b="1" dirty="0" err="1">
                <a:solidFill>
                  <a:srgbClr val="CC0000"/>
                </a:solidFill>
                <a:latin typeface="Arial" panose="020B0604020202020204" pitchFamily="34" charset="0"/>
                <a:cs typeface="Arial" panose="020B0604020202020204" pitchFamily="34" charset="0"/>
              </a:rPr>
              <a:t>συνειδησησ</a:t>
            </a:r>
            <a:endParaRPr lang="en-US" dirty="0"/>
          </a:p>
        </p:txBody>
      </p:sp>
      <p:sp>
        <p:nvSpPr>
          <p:cNvPr id="4" name="Θέση περιεχομένου 3"/>
          <p:cNvSpPr>
            <a:spLocks noGrp="1"/>
          </p:cNvSpPr>
          <p:nvPr>
            <p:ph idx="1"/>
          </p:nvPr>
        </p:nvSpPr>
        <p:spPr>
          <a:xfrm>
            <a:off x="179512" y="1124744"/>
            <a:ext cx="8712968" cy="3816424"/>
          </a:xfrm>
        </p:spPr>
        <p:txBody>
          <a:bodyPr/>
          <a:lstStyle/>
          <a:p>
            <a:pPr algn="just"/>
            <a:r>
              <a:rPr lang="el-GR" u="sng" dirty="0">
                <a:latin typeface="Arial" panose="020B0604020202020204" pitchFamily="34" charset="0"/>
                <a:cs typeface="Arial" panose="020B0604020202020204" pitchFamily="34" charset="0"/>
              </a:rPr>
              <a:t>Σπασμοί</a:t>
            </a:r>
          </a:p>
          <a:p>
            <a:pPr algn="just">
              <a:lnSpc>
                <a:spcPct val="150000"/>
              </a:lnSpc>
            </a:pPr>
            <a:r>
              <a:rPr lang="el-GR" b="0" dirty="0">
                <a:latin typeface="Arial" panose="020B0604020202020204" pitchFamily="34" charset="0"/>
                <a:cs typeface="Arial" panose="020B0604020202020204" pitchFamily="34" charset="0"/>
              </a:rPr>
              <a:t>	Οι σπασμοί είναι ακούσιες συσπάσεις πολλών μυών του σώματος, προκαλούμενες από διαταραχές του εγκεφάλου. Οι σπασμοί έχουν συνήθως αποτέλεσμα τη σύγχυση ή την απώλεια των αισθήσεων. Πιθανά αίτια ο τραυματισμός στο κεφάλι, μερικές παθήσεις που βλάπτουν τον εγκέφαλο. Στα βρέφη και τα μικρά παιδιά από υψηλό πυρετό. Οι σπασμοί αποτελούν επίσης χαρακτηριστικό της επιληψίας. Ανεξάρτητα από την αιτία των σπασμών θα πρέπει να ακολουθούμε τρείς κανόνες να προστατέψουμε τον πάσχοντα από άλλη βλάβη και να μεριμνήσουμε για περαιτέρω φροντίδα.</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1266" y="11702"/>
            <a:ext cx="10064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70" y="49121"/>
            <a:ext cx="798036" cy="771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0086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altLang="en-US" b="1" dirty="0" err="1">
                <a:solidFill>
                  <a:srgbClr val="CC0000"/>
                </a:solidFill>
                <a:latin typeface="Arial" panose="020B0604020202020204" pitchFamily="34" charset="0"/>
                <a:cs typeface="Arial" panose="020B0604020202020204" pitchFamily="34" charset="0"/>
              </a:rPr>
              <a:t>Διαταραχεσ</a:t>
            </a:r>
            <a:r>
              <a:rPr lang="el-GR" altLang="en-US" b="1" dirty="0">
                <a:solidFill>
                  <a:srgbClr val="CC0000"/>
                </a:solidFill>
                <a:latin typeface="Arial" panose="020B0604020202020204" pitchFamily="34" charset="0"/>
                <a:cs typeface="Arial" panose="020B0604020202020204" pitchFamily="34" charset="0"/>
              </a:rPr>
              <a:t> της </a:t>
            </a:r>
            <a:r>
              <a:rPr lang="el-GR" altLang="en-US" b="1" dirty="0" err="1">
                <a:solidFill>
                  <a:srgbClr val="CC0000"/>
                </a:solidFill>
                <a:latin typeface="Arial" panose="020B0604020202020204" pitchFamily="34" charset="0"/>
                <a:cs typeface="Arial" panose="020B0604020202020204" pitchFamily="34" charset="0"/>
              </a:rPr>
              <a:t>συνειδησησ</a:t>
            </a:r>
            <a:endParaRPr lang="en-US" dirty="0"/>
          </a:p>
        </p:txBody>
      </p:sp>
      <p:sp>
        <p:nvSpPr>
          <p:cNvPr id="3" name="Θέση περιεχομένου 2"/>
          <p:cNvSpPr>
            <a:spLocks noGrp="1"/>
          </p:cNvSpPr>
          <p:nvPr>
            <p:ph idx="1"/>
          </p:nvPr>
        </p:nvSpPr>
        <p:spPr>
          <a:xfrm>
            <a:off x="179512" y="1100628"/>
            <a:ext cx="8784976" cy="3840540"/>
          </a:xfrm>
        </p:spPr>
        <p:txBody>
          <a:bodyPr>
            <a:normAutofit/>
          </a:bodyPr>
          <a:lstStyle/>
          <a:p>
            <a:pPr algn="just"/>
            <a:r>
              <a:rPr lang="el-GR" u="sng" dirty="0">
                <a:latin typeface="Arial" panose="020B0604020202020204" pitchFamily="34" charset="0"/>
                <a:cs typeface="Arial" panose="020B0604020202020204" pitchFamily="34" charset="0"/>
              </a:rPr>
              <a:t>Σπασμοί σε μικρά παιδιά</a:t>
            </a:r>
          </a:p>
          <a:p>
            <a:pPr algn="just"/>
            <a:r>
              <a:rPr lang="el-GR" b="0" dirty="0">
                <a:latin typeface="Arial" panose="020B0604020202020204" pitchFamily="34" charset="0"/>
                <a:cs typeface="Arial" panose="020B0604020202020204" pitchFamily="34" charset="0"/>
              </a:rPr>
              <a:t> 	Αν και τα παιδιά μπορεί να έχουν σπασμούς ακριβώς όπως οι ενήλικοι συχνότερα παρουσιάζουν κρίση σπασμών κατά την έναρξη λοιμώδους νόσου ή σε λοίμωξη του φάρυγγα ή του αυτιού με υψηλό πυρετό (πυρετικοί σπασμοί). Οι σπασμοί αυτοί μπορούν να προκαλέσουν ανησυχία, σπάνια όμως είναι επικίνδυνοι. Για λόγους ασφαλείας πρέπει να εξετασθούν σε νοσοκομείο.</a:t>
            </a:r>
          </a:p>
          <a:p>
            <a:pPr algn="just"/>
            <a:r>
              <a:rPr lang="el-GR" u="sng" dirty="0">
                <a:latin typeface="Arial" panose="020B0604020202020204" pitchFamily="34" charset="0"/>
                <a:cs typeface="Arial" panose="020B0604020202020204" pitchFamily="34" charset="0"/>
              </a:rPr>
              <a:t>Διάγνωση</a:t>
            </a:r>
            <a:r>
              <a:rPr lang="el-GR" b="0" dirty="0">
                <a:latin typeface="Arial" panose="020B0604020202020204" pitchFamily="34" charset="0"/>
                <a:cs typeface="Arial" panose="020B0604020202020204" pitchFamily="34" charset="0"/>
              </a:rPr>
              <a:t>: - Αποσαφηνίζουμε τα σημεία του πυρετού. – Ισχυρή σύσπαση των μυών και σφιγμένες γροθιές, τεντωμένη ράχη. </a:t>
            </a:r>
          </a:p>
          <a:p>
            <a:pPr algn="just"/>
            <a:r>
              <a:rPr lang="el-GR" u="sng" dirty="0">
                <a:latin typeface="Arial" panose="020B0604020202020204" pitchFamily="34" charset="0"/>
                <a:cs typeface="Arial" panose="020B0604020202020204" pitchFamily="34" charset="0"/>
              </a:rPr>
              <a:t>Μπορεί να υπάρχουν</a:t>
            </a:r>
            <a:r>
              <a:rPr lang="el-GR" b="0" dirty="0">
                <a:latin typeface="Arial" panose="020B0604020202020204" pitchFamily="34" charset="0"/>
                <a:cs typeface="Arial" panose="020B0604020202020204" pitchFamily="34" charset="0"/>
              </a:rPr>
              <a:t>: - Σύσπαση του προσώπου με αλλήθωρα καθηλωμένα μάτια ή ανεστραμμένα μάτια. – Κράτημα της αναπνοής με συμφόρηση του προσώπου. – Απώλεια ή διαταραχή των αισθήσεων.</a:t>
            </a:r>
          </a:p>
          <a:p>
            <a:pPr algn="just">
              <a:lnSpc>
                <a:spcPct val="150000"/>
              </a:lnSpc>
            </a:pPr>
            <a:r>
              <a:rPr lang="el-GR" b="0" dirty="0">
                <a:latin typeface="Arial" panose="020B0604020202020204" pitchFamily="34" charset="0"/>
                <a:cs typeface="Arial" panose="020B0604020202020204" pitchFamily="34" charset="0"/>
              </a:rPr>
              <a:t>(Συνέχεια)</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6995" y="25660"/>
            <a:ext cx="914977" cy="969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75" y="34131"/>
            <a:ext cx="798036" cy="771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Εικόνα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0066" y="5115868"/>
            <a:ext cx="1478397" cy="1671360"/>
          </a:xfrm>
          <a:prstGeom prst="rect">
            <a:avLst/>
          </a:prstGeom>
        </p:spPr>
      </p:pic>
      <p:pic>
        <p:nvPicPr>
          <p:cNvPr id="8" name="Εικόνα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3332" y="5085183"/>
            <a:ext cx="1830396" cy="1640521"/>
          </a:xfrm>
          <a:prstGeom prst="rect">
            <a:avLst/>
          </a:prstGeom>
        </p:spPr>
      </p:pic>
    </p:spTree>
    <p:extLst>
      <p:ext uri="{BB962C8B-B14F-4D97-AF65-F5344CB8AC3E}">
        <p14:creationId xmlns:p14="http://schemas.microsoft.com/office/powerpoint/2010/main" val="360022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altLang="en-US" b="1" dirty="0" err="1">
                <a:solidFill>
                  <a:srgbClr val="CC0000"/>
                </a:solidFill>
                <a:latin typeface="Arial" panose="020B0604020202020204" pitchFamily="34" charset="0"/>
                <a:cs typeface="Arial" panose="020B0604020202020204" pitchFamily="34" charset="0"/>
              </a:rPr>
              <a:t>Διαταραχεσ</a:t>
            </a:r>
            <a:r>
              <a:rPr lang="el-GR" altLang="en-US" b="1" dirty="0">
                <a:solidFill>
                  <a:srgbClr val="CC0000"/>
                </a:solidFill>
                <a:latin typeface="Arial" panose="020B0604020202020204" pitchFamily="34" charset="0"/>
                <a:cs typeface="Arial" panose="020B0604020202020204" pitchFamily="34" charset="0"/>
              </a:rPr>
              <a:t> της </a:t>
            </a:r>
            <a:r>
              <a:rPr lang="el-GR" altLang="en-US" b="1" dirty="0" err="1">
                <a:solidFill>
                  <a:srgbClr val="CC0000"/>
                </a:solidFill>
                <a:latin typeface="Arial" panose="020B0604020202020204" pitchFamily="34" charset="0"/>
                <a:cs typeface="Arial" panose="020B0604020202020204" pitchFamily="34" charset="0"/>
              </a:rPr>
              <a:t>συνειδησησ</a:t>
            </a:r>
            <a:endParaRPr lang="en-US" dirty="0"/>
          </a:p>
        </p:txBody>
      </p:sp>
      <p:sp>
        <p:nvSpPr>
          <p:cNvPr id="3" name="Θέση περιεχομένου 2"/>
          <p:cNvSpPr>
            <a:spLocks noGrp="1"/>
          </p:cNvSpPr>
          <p:nvPr>
            <p:ph idx="1"/>
          </p:nvPr>
        </p:nvSpPr>
        <p:spPr>
          <a:xfrm>
            <a:off x="179512" y="1100628"/>
            <a:ext cx="8640960" cy="3840540"/>
          </a:xfrm>
        </p:spPr>
        <p:txBody>
          <a:bodyPr>
            <a:noAutofit/>
          </a:bodyPr>
          <a:lstStyle/>
          <a:p>
            <a:pPr marL="0" indent="0" algn="just"/>
            <a:r>
              <a:rPr lang="el-GR" sz="1400" u="sng" dirty="0">
                <a:latin typeface="Arial" panose="020B0604020202020204" pitchFamily="34" charset="0"/>
                <a:cs typeface="Arial" panose="020B0604020202020204" pitchFamily="34" charset="0"/>
              </a:rPr>
              <a:t>Σπασμοί σε μικρά παιδιά</a:t>
            </a:r>
          </a:p>
          <a:p>
            <a:pPr marL="0" indent="0" algn="just"/>
            <a:r>
              <a:rPr lang="el-GR" sz="1400" b="0" u="sng" dirty="0">
                <a:latin typeface="Arial" panose="020B0604020202020204" pitchFamily="34" charset="0"/>
                <a:cs typeface="Arial" panose="020B0604020202020204" pitchFamily="34" charset="0"/>
              </a:rPr>
              <a:t>Αγωγή και Στόχος μας είναι</a:t>
            </a:r>
            <a:r>
              <a:rPr lang="el-GR" sz="1400" b="0" dirty="0">
                <a:latin typeface="Arial" panose="020B0604020202020204" pitchFamily="34" charset="0"/>
                <a:cs typeface="Arial" panose="020B0604020202020204" pitchFamily="34" charset="0"/>
              </a:rPr>
              <a:t>:- Να προστατέψουμε το παιδί από τραυματισμό. – Να δροσίσουμε παιδί. – Να ενθαρρύνουμε τους γονείς. – Να μεριμνήσουμε για μεταφορά σε νοσοκομείο.</a:t>
            </a:r>
          </a:p>
          <a:p>
            <a:pPr algn="just">
              <a:buFont typeface="+mj-lt"/>
              <a:buAutoNum type="arabicPeriod"/>
            </a:pPr>
            <a:r>
              <a:rPr lang="el-GR" sz="1400" b="0" dirty="0">
                <a:latin typeface="Arial" panose="020B0604020202020204" pitchFamily="34" charset="0"/>
                <a:cs typeface="Arial" panose="020B0604020202020204" pitchFamily="34" charset="0"/>
              </a:rPr>
              <a:t>Βγάλτε τα ρούχα ή τα σκεπάσματα ώστε να εξασφαλίσουμε παροχή δροσερού φρέσκου αέρα θα πρέπει όμως να προσέχουμε να μην κρυώσει πολύ το παιδί.</a:t>
            </a:r>
          </a:p>
          <a:p>
            <a:pPr algn="just">
              <a:buFont typeface="+mj-lt"/>
              <a:buAutoNum type="arabicPeriod"/>
            </a:pPr>
            <a:r>
              <a:rPr lang="el-GR" sz="1400" b="0" dirty="0">
                <a:latin typeface="Arial" panose="020B0604020202020204" pitchFamily="34" charset="0"/>
                <a:cs typeface="Arial" panose="020B0604020202020204" pitchFamily="34" charset="0"/>
              </a:rPr>
              <a:t>Τοποθετήστε μαξιλάρια ή μαλακό υπόστρωμα γύρω από το παιδί ώστε ακόμη και τυχόν βίαιες κινήσεις του παιδιού να μην το προκαλέσουν τραυματισμό.</a:t>
            </a:r>
          </a:p>
          <a:p>
            <a:pPr algn="just">
              <a:buFont typeface="+mj-lt"/>
              <a:buAutoNum type="arabicPeriod"/>
            </a:pPr>
            <a:r>
              <a:rPr lang="el-GR" sz="1400" b="0" dirty="0">
                <a:latin typeface="Arial" panose="020B0604020202020204" pitchFamily="34" charset="0"/>
                <a:cs typeface="Arial" panose="020B0604020202020204" pitchFamily="34" charset="0"/>
              </a:rPr>
              <a:t>Σκουπίζουμε το παιδί με χλιαρό νερό για να το βοηθήσουμε να δροσιστεί ξεκινώντας από το κεφάλι και προχωρώντας προς τα κάτω.</a:t>
            </a:r>
          </a:p>
          <a:p>
            <a:pPr algn="just">
              <a:buFont typeface="+mj-lt"/>
              <a:buAutoNum type="arabicPeriod"/>
            </a:pPr>
            <a:r>
              <a:rPr lang="el-GR" sz="1400" b="0" dirty="0">
                <a:latin typeface="Arial" panose="020B0604020202020204" pitchFamily="34" charset="0"/>
                <a:cs typeface="Arial" panose="020B0604020202020204" pitchFamily="34" charset="0"/>
              </a:rPr>
              <a:t>Κρατούμε ανοιχτές τις αναπνευστικές οδούς χρησιμοποιώντας τη θέση ανάνηψης αν γίνεται τηλεφωνούμε στο 166 για ασθενοφόρο.</a:t>
            </a:r>
          </a:p>
          <a:p>
            <a:pPr algn="just">
              <a:buFont typeface="+mj-lt"/>
              <a:buAutoNum type="arabicPeriod"/>
            </a:pPr>
            <a:r>
              <a:rPr lang="el-GR" sz="1400" b="0" dirty="0">
                <a:latin typeface="Arial" panose="020B0604020202020204" pitchFamily="34" charset="0"/>
                <a:cs typeface="Arial" panose="020B0604020202020204" pitchFamily="34" charset="0"/>
              </a:rPr>
              <a:t>Ενθαρρύνουμε το παιδί και τους γονείς μέχρι να έρθει το ασθενοφόρο.</a:t>
            </a:r>
            <a:endParaRPr lang="el-GR" sz="1400" dirty="0">
              <a:latin typeface="Arial" panose="020B0604020202020204" pitchFamily="34" charset="0"/>
              <a:cs typeface="Arial" panose="020B0604020202020204" pitchFamily="34" charset="0"/>
            </a:endParaRPr>
          </a:p>
          <a:p>
            <a:pPr marL="0" indent="0" algn="just"/>
            <a:endParaRPr lang="en-US" sz="1400"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7150" y="15916"/>
            <a:ext cx="10064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65" y="34131"/>
            <a:ext cx="798036" cy="771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252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75656" y="365760"/>
            <a:ext cx="5976664" cy="470952"/>
          </a:xfrm>
        </p:spPr>
        <p:txBody>
          <a:bodyPr/>
          <a:lstStyle/>
          <a:p>
            <a:pPr algn="ctr"/>
            <a:r>
              <a:rPr lang="el-GR" altLang="en-US" b="1" dirty="0" err="1">
                <a:solidFill>
                  <a:srgbClr val="CC0000"/>
                </a:solidFill>
                <a:latin typeface="Arial" panose="020B0604020202020204" pitchFamily="34" charset="0"/>
                <a:cs typeface="Arial" panose="020B0604020202020204" pitchFamily="34" charset="0"/>
              </a:rPr>
              <a:t>Διαταραχεσ</a:t>
            </a:r>
            <a:r>
              <a:rPr lang="el-GR" altLang="en-US" b="1" dirty="0">
                <a:solidFill>
                  <a:srgbClr val="CC0000"/>
                </a:solidFill>
                <a:latin typeface="Arial" panose="020B0604020202020204" pitchFamily="34" charset="0"/>
                <a:cs typeface="Arial" panose="020B0604020202020204" pitchFamily="34" charset="0"/>
              </a:rPr>
              <a:t> της </a:t>
            </a:r>
            <a:r>
              <a:rPr lang="el-GR" altLang="en-US" b="1" dirty="0" err="1">
                <a:solidFill>
                  <a:srgbClr val="CC0000"/>
                </a:solidFill>
                <a:latin typeface="Arial" panose="020B0604020202020204" pitchFamily="34" charset="0"/>
                <a:cs typeface="Arial" panose="020B0604020202020204" pitchFamily="34" charset="0"/>
              </a:rPr>
              <a:t>συνειδησησ</a:t>
            </a:r>
            <a:endParaRPr lang="en-US" dirty="0"/>
          </a:p>
        </p:txBody>
      </p:sp>
      <p:sp>
        <p:nvSpPr>
          <p:cNvPr id="3" name="Θέση περιεχομένου 2"/>
          <p:cNvSpPr>
            <a:spLocks noGrp="1"/>
          </p:cNvSpPr>
          <p:nvPr>
            <p:ph idx="1"/>
          </p:nvPr>
        </p:nvSpPr>
        <p:spPr>
          <a:xfrm>
            <a:off x="179512" y="980728"/>
            <a:ext cx="8640960" cy="3960440"/>
          </a:xfrm>
        </p:spPr>
        <p:txBody>
          <a:bodyPr>
            <a:normAutofit fontScale="92500"/>
          </a:bodyPr>
          <a:lstStyle/>
          <a:p>
            <a:pPr>
              <a:lnSpc>
                <a:spcPct val="150000"/>
              </a:lnSpc>
            </a:pPr>
            <a:r>
              <a:rPr lang="el-GR" u="sng" dirty="0">
                <a:latin typeface="Arial" panose="020B0604020202020204" pitchFamily="34" charset="0"/>
                <a:cs typeface="Arial" panose="020B0604020202020204" pitchFamily="34" charset="0"/>
              </a:rPr>
              <a:t>Μικρή επιληψία</a:t>
            </a:r>
          </a:p>
          <a:p>
            <a:pPr algn="just">
              <a:lnSpc>
                <a:spcPct val="150000"/>
              </a:lnSpc>
            </a:pPr>
            <a:r>
              <a:rPr lang="el-GR" b="0" dirty="0">
                <a:latin typeface="Arial" panose="020B0604020202020204" pitchFamily="34" charset="0"/>
                <a:cs typeface="Arial" panose="020B0604020202020204" pitchFamily="34" charset="0"/>
              </a:rPr>
              <a:t>	Εκτός από τη Μεγάλη επιληψία που χαρακτηρίζεται από υποτροπιάζουσες σοβαρές διαταραχές του εγκεφάλου, υπάρχουν και άλλες μορφές επιληψίας. Σ ΄ αυτές περιλαμβάνονται και οι κρίσεις αφαίρεσης, οι οποίες προκαλούν σύντομη μόνο διαταραχή των αισθήσεων, σαν ημερήσιο όνειρο. Όταν ο πάσχων συνέλθει, έχει απλώς χάσει την συνέχεια αυτού που έκανε. Τα επίπεδο της συνείδησης ποικίλει στις διάφορες μορφές της μικρής επιληψίας, μερικές φορές όμως μετά από μικρό επεισόδιο ακολουθεί μεγάλο επεισόδιο σπασμών.</a:t>
            </a:r>
          </a:p>
          <a:p>
            <a:pPr algn="just">
              <a:lnSpc>
                <a:spcPct val="160000"/>
              </a:lnSpc>
            </a:pPr>
            <a:r>
              <a:rPr lang="el-GR" u="sng" dirty="0">
                <a:latin typeface="Arial" panose="020B0604020202020204" pitchFamily="34" charset="0"/>
                <a:cs typeface="Arial" panose="020B0604020202020204" pitchFamily="34" charset="0"/>
              </a:rPr>
              <a:t>Μπορεί να υπάρχουν</a:t>
            </a:r>
            <a:r>
              <a:rPr lang="el-GR" b="0" dirty="0">
                <a:latin typeface="Arial" panose="020B0604020202020204" pitchFamily="34" charset="0"/>
                <a:cs typeface="Arial" panose="020B0604020202020204" pitchFamily="34" charset="0"/>
              </a:rPr>
              <a:t>: - Αιφνίδια αφηρημάδα κοιτάζοντας μπροστά του στο κενό. – Ελαφρά ή εντοπισμένη σύσπαση των χειλιών, των βλεφάρων, του κεφαλιού ή των άκρων. – Παράξενες αυτόματες κινήσεις, όπως πλατάγιασμα των χειλιών, μάσημα ή παραγωγή ήχων. (Συνέχεια)</a:t>
            </a:r>
          </a:p>
          <a:p>
            <a:pPr algn="just">
              <a:lnSpc>
                <a:spcPct val="160000"/>
              </a:lnSpc>
            </a:pPr>
            <a:endParaRPr lang="en-US" b="0" dirty="0">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80" y="26636"/>
            <a:ext cx="798036" cy="771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5819" y="22485"/>
            <a:ext cx="10064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166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3648" y="365760"/>
            <a:ext cx="6048672" cy="470952"/>
          </a:xfrm>
        </p:spPr>
        <p:txBody>
          <a:bodyPr/>
          <a:lstStyle/>
          <a:p>
            <a:pPr algn="ctr"/>
            <a:r>
              <a:rPr lang="el-GR" altLang="en-US" b="1" dirty="0" err="1">
                <a:solidFill>
                  <a:srgbClr val="CC0000"/>
                </a:solidFill>
                <a:latin typeface="Arial" panose="020B0604020202020204" pitchFamily="34" charset="0"/>
                <a:cs typeface="Arial" panose="020B0604020202020204" pitchFamily="34" charset="0"/>
              </a:rPr>
              <a:t>Διαταραχεσ</a:t>
            </a:r>
            <a:r>
              <a:rPr lang="el-GR" altLang="en-US" b="1" dirty="0">
                <a:solidFill>
                  <a:srgbClr val="CC0000"/>
                </a:solidFill>
                <a:latin typeface="Arial" panose="020B0604020202020204" pitchFamily="34" charset="0"/>
                <a:cs typeface="Arial" panose="020B0604020202020204" pitchFamily="34" charset="0"/>
              </a:rPr>
              <a:t> της </a:t>
            </a:r>
            <a:r>
              <a:rPr lang="el-GR" altLang="en-US" b="1" dirty="0" err="1">
                <a:solidFill>
                  <a:srgbClr val="CC0000"/>
                </a:solidFill>
                <a:latin typeface="Arial" panose="020B0604020202020204" pitchFamily="34" charset="0"/>
                <a:cs typeface="Arial" panose="020B0604020202020204" pitchFamily="34" charset="0"/>
              </a:rPr>
              <a:t>συνειδησησ</a:t>
            </a:r>
            <a:endParaRPr lang="en-US" dirty="0"/>
          </a:p>
        </p:txBody>
      </p:sp>
      <p:sp>
        <p:nvSpPr>
          <p:cNvPr id="3" name="Θέση περιεχομένου 2"/>
          <p:cNvSpPr>
            <a:spLocks noGrp="1"/>
          </p:cNvSpPr>
          <p:nvPr>
            <p:ph idx="1"/>
          </p:nvPr>
        </p:nvSpPr>
        <p:spPr>
          <a:xfrm>
            <a:off x="107504" y="1052736"/>
            <a:ext cx="8964050" cy="3960440"/>
          </a:xfrm>
        </p:spPr>
        <p:txBody>
          <a:bodyPr>
            <a:normAutofit/>
          </a:bodyPr>
          <a:lstStyle/>
          <a:p>
            <a:pPr>
              <a:lnSpc>
                <a:spcPct val="150000"/>
              </a:lnSpc>
            </a:pPr>
            <a:r>
              <a:rPr lang="el-GR" sz="1400" u="sng" dirty="0">
                <a:latin typeface="Arial" panose="020B0604020202020204" pitchFamily="34" charset="0"/>
                <a:cs typeface="Arial" panose="020B0604020202020204" pitchFamily="34" charset="0"/>
              </a:rPr>
              <a:t>Μικρή επιληψία</a:t>
            </a:r>
          </a:p>
          <a:p>
            <a:pPr>
              <a:lnSpc>
                <a:spcPct val="150000"/>
              </a:lnSpc>
            </a:pPr>
            <a:r>
              <a:rPr lang="el-GR" sz="1400" b="0" u="sng" dirty="0">
                <a:latin typeface="Arial" panose="020B0604020202020204" pitchFamily="34" charset="0"/>
                <a:cs typeface="Arial" panose="020B0604020202020204" pitchFamily="34" charset="0"/>
              </a:rPr>
              <a:t>Αγωγή και Στόχος μας είναι</a:t>
            </a:r>
            <a:r>
              <a:rPr lang="el-GR" sz="1400" b="0" dirty="0">
                <a:latin typeface="Arial" panose="020B0604020202020204" pitchFamily="34" charset="0"/>
                <a:cs typeface="Arial" panose="020B0604020202020204" pitchFamily="34" charset="0"/>
              </a:rPr>
              <a:t>: - Να προστατέψουμε τον πάσχοντα μέχρι να συνέλθει τελείως.</a:t>
            </a:r>
          </a:p>
          <a:p>
            <a:pPr>
              <a:lnSpc>
                <a:spcPct val="150000"/>
              </a:lnSpc>
              <a:buFont typeface="+mj-lt"/>
              <a:buAutoNum type="arabicPeriod"/>
            </a:pPr>
            <a:r>
              <a:rPr lang="el-GR" sz="1400" b="0" dirty="0">
                <a:latin typeface="Arial" panose="020B0604020202020204" pitchFamily="34" charset="0"/>
                <a:cs typeface="Arial" panose="020B0604020202020204" pitchFamily="34" charset="0"/>
              </a:rPr>
              <a:t>Βοηθούμε τον πάσχοντα να καθίσει σε άνετη θέση. Απομακρύνουμε κάθε πιθανή πηγή τραυματισμού.</a:t>
            </a:r>
          </a:p>
          <a:p>
            <a:pPr>
              <a:lnSpc>
                <a:spcPct val="150000"/>
              </a:lnSpc>
              <a:buFont typeface="+mj-lt"/>
              <a:buAutoNum type="arabicPeriod"/>
            </a:pPr>
            <a:r>
              <a:rPr lang="el-GR" sz="1400" b="0" dirty="0">
                <a:latin typeface="Arial" panose="020B0604020202020204" pitchFamily="34" charset="0"/>
                <a:cs typeface="Arial" panose="020B0604020202020204" pitchFamily="34" charset="0"/>
              </a:rPr>
              <a:t>Του μιλάμε ήρεμα και ενθαρρυντικά. Δεν τον ενοχλούμε με ερωτήσεις. Καθόμαστε μαζί του μέχρι να βεβαιωθούμε ότι έχει συνέλθει.</a:t>
            </a:r>
          </a:p>
          <a:p>
            <a:pPr marL="0" indent="0">
              <a:lnSpc>
                <a:spcPct val="150000"/>
              </a:lnSpc>
            </a:pPr>
            <a:r>
              <a:rPr lang="el-GR" sz="1400" dirty="0">
                <a:latin typeface="Arial" panose="020B0604020202020204" pitchFamily="34" charset="0"/>
                <a:cs typeface="Arial" panose="020B0604020202020204" pitchFamily="34" charset="0"/>
              </a:rPr>
              <a:t>Αν</a:t>
            </a:r>
            <a:r>
              <a:rPr lang="el-GR" sz="1400" b="0" dirty="0">
                <a:latin typeface="Arial" panose="020B0604020202020204" pitchFamily="34" charset="0"/>
                <a:cs typeface="Arial" panose="020B0604020202020204" pitchFamily="34" charset="0"/>
              </a:rPr>
              <a:t> ο πάσχων δεν έχει καταλάβει ούτε και εκείνη τη στιγμή το γεγονός, τον συμβουλεύουμε να επισκεφθεί το γιατρό του όσο γίνεται γρηγορότερα.</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3" y="9540"/>
            <a:ext cx="798036" cy="771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7150" y="11363"/>
            <a:ext cx="10064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Εικόνα 3"/>
          <p:cNvPicPr>
            <a:picLocks noChangeAspect="1"/>
          </p:cNvPicPr>
          <p:nvPr/>
        </p:nvPicPr>
        <p:blipFill>
          <a:blip r:embed="rId4"/>
          <a:stretch>
            <a:fillRect/>
          </a:stretch>
        </p:blipFill>
        <p:spPr>
          <a:xfrm>
            <a:off x="3635896" y="4084567"/>
            <a:ext cx="1499746" cy="957155"/>
          </a:xfrm>
          <a:prstGeom prst="rect">
            <a:avLst/>
          </a:prstGeom>
        </p:spPr>
      </p:pic>
    </p:spTree>
    <p:extLst>
      <p:ext uri="{BB962C8B-B14F-4D97-AF65-F5344CB8AC3E}">
        <p14:creationId xmlns:p14="http://schemas.microsoft.com/office/powerpoint/2010/main" val="1505284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35696" y="365760"/>
            <a:ext cx="5112568" cy="542960"/>
          </a:xfrm>
        </p:spPr>
        <p:txBody>
          <a:bodyPr/>
          <a:lstStyle/>
          <a:p>
            <a:pPr algn="ctr"/>
            <a:r>
              <a:rPr lang="el-GR" altLang="en-US" b="1" dirty="0" err="1">
                <a:solidFill>
                  <a:srgbClr val="CC0000"/>
                </a:solidFill>
                <a:latin typeface="Arial" panose="020B0604020202020204" pitchFamily="34" charset="0"/>
                <a:cs typeface="Arial" panose="020B0604020202020204" pitchFamily="34" charset="0"/>
              </a:rPr>
              <a:t>Διαφορεσ</a:t>
            </a:r>
            <a:r>
              <a:rPr lang="el-GR" altLang="en-US" b="1" dirty="0">
                <a:solidFill>
                  <a:srgbClr val="CC0000"/>
                </a:solidFill>
                <a:latin typeface="Arial" panose="020B0604020202020204" pitchFamily="34" charset="0"/>
                <a:cs typeface="Arial" panose="020B0604020202020204" pitchFamily="34" charset="0"/>
              </a:rPr>
              <a:t> </a:t>
            </a:r>
            <a:r>
              <a:rPr lang="el-GR" altLang="en-US" b="1" dirty="0" err="1">
                <a:solidFill>
                  <a:srgbClr val="CC0000"/>
                </a:solidFill>
                <a:latin typeface="Arial" panose="020B0604020202020204" pitchFamily="34" charset="0"/>
                <a:cs typeface="Arial" panose="020B0604020202020204" pitchFamily="34" charset="0"/>
              </a:rPr>
              <a:t>καταστασεις</a:t>
            </a:r>
            <a:endParaRPr lang="en-US" dirty="0"/>
          </a:p>
        </p:txBody>
      </p:sp>
      <p:sp>
        <p:nvSpPr>
          <p:cNvPr id="3" name="Θέση περιεχομένου 2"/>
          <p:cNvSpPr>
            <a:spLocks noGrp="1"/>
          </p:cNvSpPr>
          <p:nvPr>
            <p:ph idx="1"/>
          </p:nvPr>
        </p:nvSpPr>
        <p:spPr>
          <a:xfrm>
            <a:off x="251520" y="980728"/>
            <a:ext cx="8712968" cy="4032448"/>
          </a:xfrm>
        </p:spPr>
        <p:txBody>
          <a:bodyPr>
            <a:normAutofit/>
          </a:bodyPr>
          <a:lstStyle/>
          <a:p>
            <a:pPr marL="0" indent="0"/>
            <a:r>
              <a:rPr lang="el-GR" sz="1400" u="sng" dirty="0">
                <a:latin typeface="Arial" panose="020B0604020202020204" pitchFamily="34" charset="0"/>
                <a:cs typeface="Arial" panose="020B0604020202020204" pitchFamily="34" charset="0"/>
              </a:rPr>
              <a:t>Πονοκέφαλος</a:t>
            </a:r>
          </a:p>
          <a:p>
            <a:pPr marL="0" indent="0" algn="just">
              <a:lnSpc>
                <a:spcPct val="150000"/>
              </a:lnSpc>
            </a:pPr>
            <a:r>
              <a:rPr lang="el-GR" sz="1400" b="0" dirty="0">
                <a:latin typeface="Arial" panose="020B0604020202020204" pitchFamily="34" charset="0"/>
                <a:cs typeface="Arial" panose="020B0604020202020204" pitchFamily="34" charset="0"/>
              </a:rPr>
              <a:t>	Ο πονοκέφαλος μπορεί να συνοδεύει οποιαδήποτε ασθένεια, ιδιαίτερα όταν υπάρχει πυρετός, όπως στη  γρίπη, αλλά, μπορεί να είναι και το κύριο σύμπτωμα μιας σοβαρής κατάστασης όπως η μηνιγγίτιδα ή το εγκεφαλικό επεισόδιο. Η ελαφρά δηλητηρίαση  που προκαλείται από ατμόσφαιρα πνιγηρή ή με αναθυμιάσεις ή από κατανάλωση οινοπνευματωδών ή άλλων φαρμάκων μπορεί να εκδηλωθεί με πονοκέφαλο σε ένα κατά τα άλλα υγιές άτομο. Οι πονοκέφαλοι μπορεί να μην έχουν εμφανή αιτία, μπορεί όμως να σχετίζονται με κόπωση, νευρική υπερένταση, στρες ή συναισθηματική αναστάτωση ή με υπερβολική ζέστη ή κρύο. Οι πονοκέφαλοι να κυμαίνονται από σταθερή μέτρια δυσφορία μέχρι πόνο που τυφλώνει και αδρανοποιεί τον πάσχοντα.</a:t>
            </a:r>
          </a:p>
          <a:p>
            <a:pPr marL="0" indent="0" algn="just"/>
            <a:r>
              <a:rPr lang="el-GR" sz="1400" dirty="0">
                <a:latin typeface="Arial" panose="020B0604020202020204" pitchFamily="34" charset="0"/>
                <a:cs typeface="Arial" panose="020B0604020202020204" pitchFamily="34" charset="0"/>
              </a:rPr>
              <a:t>Πότε καλούμε γιατρό</a:t>
            </a:r>
            <a:r>
              <a:rPr lang="el-GR" sz="1400" b="0" dirty="0">
                <a:latin typeface="Arial" panose="020B0604020202020204" pitchFamily="34" charset="0"/>
                <a:cs typeface="Arial" panose="020B0604020202020204" pitchFamily="34" charset="0"/>
              </a:rPr>
              <a:t>: Πάντα ζητάτε επείγουσα συμβουλή αν ό πόνος: - παρουσιάζεται πολύ απότομα. – είναι έντονος και παραλύει τον πάσχοντα. – υποτροπιάζει ή επιμένει. – συνοδεύεται από απώλεια μυϊκής ισχύος ή αισθητικότητας ή διαταραχή των αισθήσεων. – συνοδεύεται από δυσκαμψία του αυχένα. – έπεται κάκωσης στο κεφάλι. (Συνέχεια)</a:t>
            </a:r>
          </a:p>
          <a:p>
            <a:pPr marL="0" indent="0" algn="just"/>
            <a:endParaRPr lang="el-GR" sz="1400" b="0" dirty="0">
              <a:latin typeface="Arial" panose="020B0604020202020204" pitchFamily="34" charset="0"/>
              <a:cs typeface="Arial" panose="020B0604020202020204" pitchFamily="34" charset="0"/>
            </a:endParaRPr>
          </a:p>
          <a:p>
            <a:pPr marL="0" indent="0"/>
            <a:endParaRPr lang="en-US" sz="1400" dirty="0">
              <a:latin typeface="Arial" panose="020B0604020202020204" pitchFamily="34" charset="0"/>
              <a:cs typeface="Arial" panose="020B0604020202020204" pitchFamily="34" charset="0"/>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3314" y="4347"/>
            <a:ext cx="10064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245"/>
            <a:ext cx="7254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9314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07704" y="365760"/>
            <a:ext cx="4968552" cy="326936"/>
          </a:xfrm>
        </p:spPr>
        <p:txBody>
          <a:bodyPr/>
          <a:lstStyle/>
          <a:p>
            <a:pPr algn="ctr"/>
            <a:r>
              <a:rPr lang="el-GR" altLang="en-US" b="1" dirty="0" err="1">
                <a:solidFill>
                  <a:srgbClr val="CC0000"/>
                </a:solidFill>
                <a:latin typeface="Arial" panose="020B0604020202020204" pitchFamily="34" charset="0"/>
                <a:cs typeface="Arial" panose="020B0604020202020204" pitchFamily="34" charset="0"/>
              </a:rPr>
              <a:t>Διαφορεσ</a:t>
            </a:r>
            <a:r>
              <a:rPr lang="el-GR" altLang="en-US" b="1" dirty="0">
                <a:solidFill>
                  <a:srgbClr val="CC0000"/>
                </a:solidFill>
                <a:latin typeface="Arial" panose="020B0604020202020204" pitchFamily="34" charset="0"/>
                <a:cs typeface="Arial" panose="020B0604020202020204" pitchFamily="34" charset="0"/>
              </a:rPr>
              <a:t> </a:t>
            </a:r>
            <a:r>
              <a:rPr lang="el-GR" altLang="en-US" b="1" dirty="0" err="1">
                <a:solidFill>
                  <a:srgbClr val="CC0000"/>
                </a:solidFill>
                <a:latin typeface="Arial" panose="020B0604020202020204" pitchFamily="34" charset="0"/>
                <a:cs typeface="Arial" panose="020B0604020202020204" pitchFamily="34" charset="0"/>
              </a:rPr>
              <a:t>καταστασεις</a:t>
            </a:r>
            <a:r>
              <a:rPr lang="en-US" altLang="en-US" b="1" dirty="0">
                <a:solidFill>
                  <a:srgbClr val="CC0000"/>
                </a:solidFill>
                <a:latin typeface="Arial" panose="020B0604020202020204" pitchFamily="34" charset="0"/>
                <a:cs typeface="Arial" panose="020B0604020202020204" pitchFamily="34" charset="0"/>
              </a:rPr>
              <a:t> </a:t>
            </a:r>
            <a:endParaRPr lang="en-US" dirty="0"/>
          </a:p>
        </p:txBody>
      </p:sp>
      <p:sp>
        <p:nvSpPr>
          <p:cNvPr id="3" name="Θέση περιεχομένου 2"/>
          <p:cNvSpPr>
            <a:spLocks noGrp="1"/>
          </p:cNvSpPr>
          <p:nvPr>
            <p:ph idx="1"/>
          </p:nvPr>
        </p:nvSpPr>
        <p:spPr>
          <a:xfrm>
            <a:off x="251520" y="836712"/>
            <a:ext cx="8712968" cy="4176464"/>
          </a:xfrm>
        </p:spPr>
        <p:txBody>
          <a:bodyPr>
            <a:normAutofit/>
          </a:bodyPr>
          <a:lstStyle/>
          <a:p>
            <a:pPr marL="0" indent="0"/>
            <a:r>
              <a:rPr lang="el-GR" sz="1400" u="sng" dirty="0">
                <a:latin typeface="Arial" panose="020B0604020202020204" pitchFamily="34" charset="0"/>
                <a:cs typeface="Arial" panose="020B0604020202020204" pitchFamily="34" charset="0"/>
              </a:rPr>
              <a:t>Πονοκέφαλος</a:t>
            </a:r>
          </a:p>
          <a:p>
            <a:pPr marL="0" indent="0"/>
            <a:r>
              <a:rPr lang="el-GR" sz="1400" b="0" u="sng" dirty="0">
                <a:latin typeface="Arial" panose="020B0604020202020204" pitchFamily="34" charset="0"/>
                <a:cs typeface="Arial" panose="020B0604020202020204" pitchFamily="34" charset="0"/>
              </a:rPr>
              <a:t>Αγωγή και Στόχος μας είναι</a:t>
            </a:r>
            <a:r>
              <a:rPr lang="el-GR" sz="1400" b="0" dirty="0">
                <a:latin typeface="Arial" panose="020B0604020202020204" pitchFamily="34" charset="0"/>
                <a:cs typeface="Arial" panose="020B0604020202020204" pitchFamily="34" charset="0"/>
              </a:rPr>
              <a:t>: - Να ανακουφίσουμε τον πόνο. – Να αναζητήσουμε ιατρική βοήθεια αν χρειάζεται.</a:t>
            </a:r>
          </a:p>
          <a:p>
            <a:pPr>
              <a:buFont typeface="+mj-lt"/>
              <a:buAutoNum type="arabicPeriod"/>
            </a:pPr>
            <a:r>
              <a:rPr lang="el-GR" sz="1400" b="0" dirty="0">
                <a:latin typeface="Arial" panose="020B0604020202020204" pitchFamily="34" charset="0"/>
                <a:cs typeface="Arial" panose="020B0604020202020204" pitchFamily="34" charset="0"/>
              </a:rPr>
              <a:t>Βοηθούμε τον πάσχοντα να καθίσει ή ξαπλώσει άνετα σε ένα ήσυχο μέρος χωρίς θορύβους έντονο φως και έλλειψη καθαρού αέρα.</a:t>
            </a:r>
          </a:p>
          <a:p>
            <a:pPr>
              <a:buFont typeface="+mj-lt"/>
              <a:buAutoNum type="arabicPeriod"/>
            </a:pPr>
            <a:r>
              <a:rPr lang="el-GR" sz="1400" b="0" dirty="0">
                <a:latin typeface="Arial" panose="020B0604020202020204" pitchFamily="34" charset="0"/>
                <a:cs typeface="Arial" panose="020B0604020202020204" pitchFamily="34" charset="0"/>
              </a:rPr>
              <a:t>Ένας ενήλικος μπορεί να πάρει δύο χάπια παρακεταμόλης ή τα δικά του αναλγητικά. Σε παιδί, δώστε τη συνιστώμενη δόση σιροπιού παρακεταμόλης (όχι ασπιρίνη).</a:t>
            </a:r>
          </a:p>
          <a:p>
            <a:pPr marL="0" indent="0"/>
            <a:r>
              <a:rPr lang="el-GR" sz="1400" dirty="0">
                <a:latin typeface="Arial" panose="020B0604020202020204" pitchFamily="34" charset="0"/>
                <a:cs typeface="Arial" panose="020B0604020202020204" pitchFamily="34" charset="0"/>
              </a:rPr>
              <a:t>Αν</a:t>
            </a:r>
            <a:r>
              <a:rPr lang="el-GR" sz="1400" b="0" dirty="0">
                <a:latin typeface="Arial" panose="020B0604020202020204" pitchFamily="34" charset="0"/>
                <a:cs typeface="Arial" panose="020B0604020202020204" pitchFamily="34" charset="0"/>
              </a:rPr>
              <a:t> υπάρχουν αμφιβολίες ή ο πόνος δεν ελαττώνεται μέσα σε δύο ώρες καλέστε γιατρό.</a:t>
            </a:r>
          </a:p>
          <a:p>
            <a:pPr marL="0" indent="0">
              <a:lnSpc>
                <a:spcPct val="150000"/>
              </a:lnSpc>
            </a:pPr>
            <a:r>
              <a:rPr lang="el-GR" sz="1400" u="sng" dirty="0">
                <a:latin typeface="Arial" panose="020B0604020202020204" pitchFamily="34" charset="0"/>
                <a:cs typeface="Arial" panose="020B0604020202020204" pitchFamily="34" charset="0"/>
              </a:rPr>
              <a:t>Ημικρανία</a:t>
            </a:r>
            <a:r>
              <a:rPr lang="el-GR" sz="1400" dirty="0">
                <a:latin typeface="Arial" panose="020B0604020202020204" pitchFamily="34" charset="0"/>
                <a:cs typeface="Arial" panose="020B0604020202020204" pitchFamily="34" charset="0"/>
              </a:rPr>
              <a:t> </a:t>
            </a:r>
            <a:r>
              <a:rPr lang="el-GR" sz="1400" b="0" dirty="0">
                <a:latin typeface="Arial" panose="020B0604020202020204" pitchFamily="34" charset="0"/>
                <a:cs typeface="Arial" panose="020B0604020202020204" pitchFamily="34" charset="0"/>
              </a:rPr>
              <a:t>Οι πάσχοντες από ημικρανία ξέρουν καλύτερα πώς να την αντιμετωπίσουν. Η θεραπεία της ημικρανίας είναι ίδια με κάθε έντονο πονοκέφαλο. Βοηθήστε τον να πάρει κάποιο ειδικό φάρμακο δώστε του μερικές πετσέτες και μια λεκάνη για την περίπτωση εμετού. Ο πάσχων συνέρχεται συχνά αφού ξαπλώσει ή κοιμηθεί  για λίγες ώρες σε ήσυχο σκοτεινό δωμάτιο.</a:t>
            </a: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761" y="17727"/>
            <a:ext cx="10064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28" y="41682"/>
            <a:ext cx="798036" cy="771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Εικόνα 3"/>
          <p:cNvPicPr>
            <a:picLocks noChangeAspect="1"/>
          </p:cNvPicPr>
          <p:nvPr/>
        </p:nvPicPr>
        <p:blipFill>
          <a:blip r:embed="rId4"/>
          <a:stretch>
            <a:fillRect/>
          </a:stretch>
        </p:blipFill>
        <p:spPr>
          <a:xfrm>
            <a:off x="2411760" y="5229200"/>
            <a:ext cx="3284984" cy="1459993"/>
          </a:xfrm>
          <a:prstGeom prst="rect">
            <a:avLst/>
          </a:prstGeom>
        </p:spPr>
      </p:pic>
    </p:spTree>
    <p:extLst>
      <p:ext uri="{BB962C8B-B14F-4D97-AF65-F5344CB8AC3E}">
        <p14:creationId xmlns:p14="http://schemas.microsoft.com/office/powerpoint/2010/main" val="985882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p:txBody>
          <a:bodyPr>
            <a:normAutofit/>
          </a:bodyPr>
          <a:lstStyle/>
          <a:p>
            <a:pPr marL="0" indent="0"/>
            <a:endParaRPr lang="el-GR" sz="1400" b="0" dirty="0">
              <a:latin typeface="Arial" panose="020B0604020202020204" pitchFamily="34" charset="0"/>
              <a:cs typeface="Arial" panose="020B0604020202020204" pitchFamily="34" charset="0"/>
            </a:endParaRPr>
          </a:p>
          <a:p>
            <a:pPr marL="0" indent="0"/>
            <a:endParaRPr lang="en-US" sz="1400" b="0" dirty="0">
              <a:latin typeface="Arial" panose="020B0604020202020204" pitchFamily="34" charset="0"/>
              <a:cs typeface="Arial" panose="020B0604020202020204" pitchFamily="34" charset="0"/>
            </a:endParaRPr>
          </a:p>
        </p:txBody>
      </p:sp>
      <p:sp>
        <p:nvSpPr>
          <p:cNvPr id="4" name="Θέση περιεχομένου 3"/>
          <p:cNvSpPr>
            <a:spLocks noGrp="1"/>
          </p:cNvSpPr>
          <p:nvPr>
            <p:ph sz="half" idx="2"/>
          </p:nvPr>
        </p:nvSpPr>
        <p:spPr>
          <a:xfrm>
            <a:off x="179512" y="980728"/>
            <a:ext cx="8784976" cy="3960440"/>
          </a:xfrm>
        </p:spPr>
        <p:txBody>
          <a:bodyPr/>
          <a:lstStyle/>
          <a:p>
            <a:pPr algn="just"/>
            <a:r>
              <a:rPr lang="el-GR" sz="1600" u="sng" dirty="0">
                <a:latin typeface="Arial" panose="020B0604020202020204" pitchFamily="34" charset="0"/>
                <a:cs typeface="Arial" panose="020B0604020202020204" pitchFamily="34" charset="0"/>
              </a:rPr>
              <a:t>Πυρετός</a:t>
            </a:r>
          </a:p>
          <a:p>
            <a:pPr algn="just"/>
            <a:r>
              <a:rPr lang="el-GR" sz="1400" b="0" dirty="0">
                <a:latin typeface="Arial" panose="020B0604020202020204" pitchFamily="34" charset="0"/>
                <a:cs typeface="Arial" panose="020B0604020202020204" pitchFamily="34" charset="0"/>
              </a:rPr>
              <a:t>	Η παρατεινόμενη αύξηση θερμοκρασίας του σώματος πάνω από το φυσιολογικό επίπεδο των 37°</a:t>
            </a:r>
            <a:r>
              <a:rPr lang="en-US" sz="1400" b="0" dirty="0">
                <a:latin typeface="Arial" panose="020B0604020202020204" pitchFamily="34" charset="0"/>
                <a:cs typeface="Arial" panose="020B0604020202020204" pitchFamily="34" charset="0"/>
              </a:rPr>
              <a:t>C </a:t>
            </a:r>
            <a:r>
              <a:rPr lang="el-GR" sz="1400" b="0" dirty="0">
                <a:latin typeface="Arial" panose="020B0604020202020204" pitchFamily="34" charset="0"/>
                <a:cs typeface="Arial" panose="020B0604020202020204" pitchFamily="34" charset="0"/>
              </a:rPr>
              <a:t>λέγεται πυρετός</a:t>
            </a:r>
            <a:r>
              <a:rPr lang="en-US" sz="1400" b="0" dirty="0">
                <a:latin typeface="Arial" panose="020B0604020202020204" pitchFamily="34" charset="0"/>
                <a:cs typeface="Arial" panose="020B0604020202020204" pitchFamily="34" charset="0"/>
              </a:rPr>
              <a:t>. </a:t>
            </a:r>
            <a:r>
              <a:rPr lang="el-GR" sz="1400" b="0" dirty="0">
                <a:latin typeface="Arial" panose="020B0604020202020204" pitchFamily="34" charset="0"/>
                <a:cs typeface="Arial" panose="020B0604020202020204" pitchFamily="34" charset="0"/>
              </a:rPr>
              <a:t>Συνήθως προκαλείται από λοίμωξη ή ιό. Ο μέτριος πυρετός δεν είναι επικίνδυνος αλλά πάνω από 40°</a:t>
            </a:r>
            <a:r>
              <a:rPr lang="en-US" sz="1400" b="0" dirty="0">
                <a:latin typeface="Arial" panose="020B0604020202020204" pitchFamily="34" charset="0"/>
                <a:cs typeface="Arial" panose="020B0604020202020204" pitchFamily="34" charset="0"/>
              </a:rPr>
              <a:t>C</a:t>
            </a:r>
            <a:r>
              <a:rPr lang="el-GR" sz="1400" b="0" dirty="0">
                <a:latin typeface="Arial" panose="020B0604020202020204" pitchFamily="34" charset="0"/>
                <a:cs typeface="Arial" panose="020B0604020202020204" pitchFamily="34" charset="0"/>
              </a:rPr>
              <a:t> μπορεί να είναι και πιθανόν να προκαλέσει σπασμούς σε βρέφη και μικρά παιδιά. Καλούμε γιατρό, έστω και μόνο για συμβουλή.</a:t>
            </a:r>
          </a:p>
          <a:p>
            <a:pPr algn="just"/>
            <a:r>
              <a:rPr lang="el-GR" sz="1400" b="0" u="sng" dirty="0">
                <a:latin typeface="Arial" panose="020B0604020202020204" pitchFamily="34" charset="0"/>
                <a:cs typeface="Arial" panose="020B0604020202020204" pitchFamily="34" charset="0"/>
              </a:rPr>
              <a:t>Αγωγή και Στόχος μας είναι</a:t>
            </a:r>
            <a:r>
              <a:rPr lang="el-GR" sz="1400" b="0" dirty="0">
                <a:latin typeface="Arial" panose="020B0604020202020204" pitchFamily="34" charset="0"/>
                <a:cs typeface="Arial" panose="020B0604020202020204" pitchFamily="34" charset="0"/>
              </a:rPr>
              <a:t>:</a:t>
            </a:r>
          </a:p>
          <a:p>
            <a:pPr algn="just">
              <a:buFont typeface="+mj-lt"/>
              <a:buAutoNum type="arabicPeriod"/>
            </a:pPr>
            <a:r>
              <a:rPr lang="el-GR" sz="1400" b="0" dirty="0">
                <a:latin typeface="Arial" panose="020B0604020202020204" pitchFamily="34" charset="0"/>
                <a:cs typeface="Arial" panose="020B0604020202020204" pitchFamily="34" charset="0"/>
              </a:rPr>
              <a:t>Τοποθετούμε τον πάσχοντα άνετα σε δροσερό περιβάλλον, κατά προτίμηση στο κρεβάτι με  ελαφριά κουβέρτα και τον αφήνουμε να ηρεμήσει.</a:t>
            </a:r>
          </a:p>
          <a:p>
            <a:pPr algn="just">
              <a:buFont typeface="+mj-lt"/>
              <a:buAutoNum type="arabicPeriod"/>
            </a:pPr>
            <a:r>
              <a:rPr lang="el-GR" sz="1400" b="0" dirty="0">
                <a:latin typeface="Arial" panose="020B0604020202020204" pitchFamily="34" charset="0"/>
                <a:cs typeface="Arial" panose="020B0604020202020204" pitchFamily="34" charset="0"/>
              </a:rPr>
              <a:t>Δίνουμε στον πάσχοντα υγρά δροσερά για να αντικαταστήσουμε τα υγρά που χάνει.</a:t>
            </a:r>
          </a:p>
          <a:p>
            <a:pPr algn="just">
              <a:buFont typeface="+mj-lt"/>
              <a:buAutoNum type="arabicPeriod"/>
            </a:pPr>
            <a:r>
              <a:rPr lang="el-GR" sz="1400" b="0" dirty="0">
                <a:latin typeface="Arial" panose="020B0604020202020204" pitchFamily="34" charset="0"/>
                <a:cs typeface="Arial" panose="020B0604020202020204" pitchFamily="34" charset="0"/>
              </a:rPr>
              <a:t>Ένας ενήλικος μπορεί να πάρει δύο χάπια παρακεταμόλης. Σε παιδί δίνουμε τη συνιστώμενη δόση σιροπιού παρακεταμόλης και όχι ασπιρίνη.</a:t>
            </a:r>
          </a:p>
          <a:p>
            <a:pPr marL="0" indent="0" algn="just"/>
            <a:r>
              <a:rPr lang="el-GR" sz="1400" dirty="0">
                <a:latin typeface="Arial" panose="020B0604020202020204" pitchFamily="34" charset="0"/>
                <a:cs typeface="Arial" panose="020B0604020202020204" pitchFamily="34" charset="0"/>
              </a:rPr>
              <a:t>Αν</a:t>
            </a:r>
            <a:r>
              <a:rPr lang="el-GR" sz="1400" b="0" dirty="0">
                <a:latin typeface="Arial" panose="020B0604020202020204" pitchFamily="34" charset="0"/>
                <a:cs typeface="Arial" panose="020B0604020202020204" pitchFamily="34" charset="0"/>
              </a:rPr>
              <a:t> ανησυχούμε για την κατάσταση καλούμε γιατρό.</a:t>
            </a:r>
          </a:p>
          <a:p>
            <a:pPr marL="0" indent="0" algn="just"/>
            <a:endParaRPr lang="el-GR" sz="1400" b="0" dirty="0">
              <a:latin typeface="Arial" panose="020B0604020202020204" pitchFamily="34" charset="0"/>
              <a:cs typeface="Arial" panose="020B0604020202020204" pitchFamily="34" charset="0"/>
            </a:endParaRPr>
          </a:p>
          <a:p>
            <a:pPr algn="just"/>
            <a:endParaRPr lang="en-US" sz="1400" b="0" dirty="0">
              <a:latin typeface="Arial" panose="020B0604020202020204" pitchFamily="34" charset="0"/>
              <a:cs typeface="Arial" panose="020B0604020202020204" pitchFamily="34" charset="0"/>
            </a:endParaRPr>
          </a:p>
        </p:txBody>
      </p:sp>
      <p:sp>
        <p:nvSpPr>
          <p:cNvPr id="2" name="Τίτλος 1"/>
          <p:cNvSpPr>
            <a:spLocks noGrp="1"/>
          </p:cNvSpPr>
          <p:nvPr>
            <p:ph type="title"/>
          </p:nvPr>
        </p:nvSpPr>
        <p:spPr>
          <a:xfrm>
            <a:off x="1475656" y="365760"/>
            <a:ext cx="4968552" cy="398944"/>
          </a:xfrm>
        </p:spPr>
        <p:txBody>
          <a:bodyPr/>
          <a:lstStyle/>
          <a:p>
            <a:pPr algn="ctr"/>
            <a:r>
              <a:rPr lang="el-GR" altLang="en-US" b="1" dirty="0" err="1">
                <a:solidFill>
                  <a:srgbClr val="CC0000"/>
                </a:solidFill>
                <a:latin typeface="Arial" panose="020B0604020202020204" pitchFamily="34" charset="0"/>
                <a:cs typeface="Arial" panose="020B0604020202020204" pitchFamily="34" charset="0"/>
              </a:rPr>
              <a:t>Διαφορεσ</a:t>
            </a:r>
            <a:r>
              <a:rPr lang="el-GR" altLang="en-US" b="1" dirty="0">
                <a:solidFill>
                  <a:srgbClr val="CC0000"/>
                </a:solidFill>
                <a:latin typeface="Arial" panose="020B0604020202020204" pitchFamily="34" charset="0"/>
                <a:cs typeface="Arial" panose="020B0604020202020204" pitchFamily="34" charset="0"/>
              </a:rPr>
              <a:t> </a:t>
            </a:r>
            <a:r>
              <a:rPr lang="el-GR" altLang="en-US" b="1" dirty="0" err="1">
                <a:solidFill>
                  <a:srgbClr val="CC0000"/>
                </a:solidFill>
                <a:latin typeface="Arial" panose="020B0604020202020204" pitchFamily="34" charset="0"/>
                <a:cs typeface="Arial" panose="020B0604020202020204" pitchFamily="34" charset="0"/>
              </a:rPr>
              <a:t>καταστασεις</a:t>
            </a:r>
            <a:r>
              <a:rPr lang="en-US" altLang="en-US" b="1" dirty="0">
                <a:solidFill>
                  <a:srgbClr val="CC0000"/>
                </a:solidFill>
                <a:latin typeface="Arial" panose="020B0604020202020204" pitchFamily="34" charset="0"/>
                <a:cs typeface="Arial" panose="020B0604020202020204" pitchFamily="34" charset="0"/>
              </a:rPr>
              <a:t> </a:t>
            </a:r>
            <a:endParaRPr lang="en-US" dirty="0"/>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3316" y="6397"/>
            <a:ext cx="914977" cy="969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80" y="41626"/>
            <a:ext cx="798036" cy="771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774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br>
              <a:rPr lang="el-GR" altLang="en-US" sz="3200" dirty="0">
                <a:solidFill>
                  <a:srgbClr val="CC0000"/>
                </a:solidFill>
                <a:latin typeface="Arial" panose="020B0604020202020204" pitchFamily="34" charset="0"/>
                <a:cs typeface="Arial" panose="020B0604020202020204" pitchFamily="34" charset="0"/>
              </a:rPr>
            </a:br>
            <a:r>
              <a:rPr lang="el-GR" altLang="en-US" sz="2400" b="1" dirty="0" err="1">
                <a:solidFill>
                  <a:srgbClr val="CC0000"/>
                </a:solidFill>
                <a:latin typeface="Arial" panose="020B0604020202020204" pitchFamily="34" charset="0"/>
                <a:cs typeface="Arial" panose="020B0604020202020204" pitchFamily="34" charset="0"/>
              </a:rPr>
              <a:t>ΤραυμαΤα</a:t>
            </a:r>
            <a:r>
              <a:rPr lang="el-GR" altLang="en-US" sz="2400" b="1" dirty="0">
                <a:solidFill>
                  <a:srgbClr val="CC0000"/>
                </a:solidFill>
                <a:latin typeface="Arial" panose="020B0604020202020204" pitchFamily="34" charset="0"/>
                <a:cs typeface="Arial" panose="020B0604020202020204" pitchFamily="34" charset="0"/>
              </a:rPr>
              <a:t> και </a:t>
            </a:r>
            <a:r>
              <a:rPr lang="el-GR" altLang="en-US" sz="2400" b="1" dirty="0" err="1">
                <a:solidFill>
                  <a:srgbClr val="CC0000"/>
                </a:solidFill>
                <a:latin typeface="Arial" panose="020B0604020202020204" pitchFamily="34" charset="0"/>
                <a:cs typeface="Arial" panose="020B0604020202020204" pitchFamily="34" charset="0"/>
              </a:rPr>
              <a:t>αιμορραγια</a:t>
            </a:r>
            <a:br>
              <a:rPr lang="el-GR" altLang="en-US" sz="9600" dirty="0">
                <a:solidFill>
                  <a:srgbClr val="CC0000"/>
                </a:solidFill>
                <a:latin typeface="Arial" panose="020B0604020202020204" pitchFamily="34" charset="0"/>
                <a:cs typeface="Arial" panose="020B0604020202020204" pitchFamily="34" charset="0"/>
              </a:rPr>
            </a:br>
            <a:endParaRPr lang="en-US" dirty="0"/>
          </a:p>
        </p:txBody>
      </p:sp>
      <p:sp>
        <p:nvSpPr>
          <p:cNvPr id="5" name="Θέση περιεχομένου 4"/>
          <p:cNvSpPr>
            <a:spLocks noGrp="1"/>
          </p:cNvSpPr>
          <p:nvPr>
            <p:ph idx="1"/>
          </p:nvPr>
        </p:nvSpPr>
        <p:spPr>
          <a:xfrm>
            <a:off x="683568" y="1100629"/>
            <a:ext cx="7660332" cy="3192467"/>
          </a:xfrm>
        </p:spPr>
        <p:txBody>
          <a:bodyPr>
            <a:normAutofit fontScale="85000" lnSpcReduction="10000"/>
          </a:bodyPr>
          <a:lstStyle/>
          <a:p>
            <a:pPr algn="just"/>
            <a:r>
              <a:rPr lang="el-GR" sz="1800" dirty="0">
                <a:solidFill>
                  <a:srgbClr val="C00000"/>
                </a:solidFill>
                <a:latin typeface="Arial" panose="020B0604020202020204" pitchFamily="34" charset="0"/>
                <a:cs typeface="Arial" panose="020B0604020202020204" pitchFamily="34" charset="0"/>
              </a:rPr>
              <a:t>	</a:t>
            </a:r>
            <a:r>
              <a:rPr lang="el-GR" sz="1800" u="sng" dirty="0">
                <a:solidFill>
                  <a:srgbClr val="C00000"/>
                </a:solidFill>
                <a:latin typeface="Arial" panose="020B0604020202020204" pitchFamily="34" charset="0"/>
                <a:cs typeface="Arial" panose="020B0604020202020204" pitchFamily="34" charset="0"/>
              </a:rPr>
              <a:t>Ρινορραγία</a:t>
            </a:r>
          </a:p>
          <a:p>
            <a:pPr algn="just">
              <a:lnSpc>
                <a:spcPct val="200000"/>
              </a:lnSpc>
            </a:pPr>
            <a:r>
              <a:rPr lang="el-GR" b="0" dirty="0">
                <a:solidFill>
                  <a:schemeClr val="accent1">
                    <a:lumMod val="50000"/>
                  </a:schemeClr>
                </a:solidFill>
                <a:latin typeface="Arial" panose="020B0604020202020204" pitchFamily="34" charset="0"/>
                <a:cs typeface="Arial" panose="020B0604020202020204" pitchFamily="34" charset="0"/>
              </a:rPr>
              <a:t>	Συνήθως εμφανίζονται μετά από αιμορραγία των αιμοφόρων αγγείων ύστερα από χτύπημα, φτάρνισμα, ξύσιμο ή φύσημα της μύτης.</a:t>
            </a:r>
          </a:p>
          <a:p>
            <a:pPr algn="just">
              <a:lnSpc>
                <a:spcPct val="200000"/>
              </a:lnSpc>
            </a:pPr>
            <a:r>
              <a:rPr lang="el-GR" b="0" dirty="0">
                <a:solidFill>
                  <a:schemeClr val="accent1">
                    <a:lumMod val="50000"/>
                  </a:schemeClr>
                </a:solidFill>
                <a:latin typeface="Arial" panose="020B0604020202020204" pitchFamily="34" charset="0"/>
                <a:cs typeface="Arial" panose="020B0604020202020204" pitchFamily="34" charset="0"/>
              </a:rPr>
              <a:t>	Η λοίμωξη όπως το συνάχι ή η γρίπη κάνει τα αγγεία πιο εύθραυστα.</a:t>
            </a:r>
          </a:p>
          <a:p>
            <a:pPr algn="just">
              <a:lnSpc>
                <a:spcPct val="200000"/>
              </a:lnSpc>
            </a:pPr>
            <a:r>
              <a:rPr lang="el-GR" b="0" dirty="0">
                <a:solidFill>
                  <a:schemeClr val="accent1">
                    <a:lumMod val="50000"/>
                  </a:schemeClr>
                </a:solidFill>
                <a:latin typeface="Arial" panose="020B0604020202020204" pitchFamily="34" charset="0"/>
                <a:cs typeface="Arial" panose="020B0604020202020204" pitchFamily="34" charset="0"/>
              </a:rPr>
              <a:t>	Οι ρινορραγίες μπορεί να είναι και επικίνδυνες όταν χαθεί πολύ αίμα ή μετά από τραυματισμό του κεφαλιού. </a:t>
            </a:r>
          </a:p>
          <a:p>
            <a:pPr algn="just">
              <a:lnSpc>
                <a:spcPct val="200000"/>
              </a:lnSpc>
            </a:pPr>
            <a:r>
              <a:rPr lang="el-GR" b="0" dirty="0">
                <a:solidFill>
                  <a:schemeClr val="accent1">
                    <a:lumMod val="50000"/>
                  </a:schemeClr>
                </a:solidFill>
                <a:latin typeface="Arial" panose="020B0604020202020204" pitchFamily="34" charset="0"/>
                <a:cs typeface="Arial" panose="020B0604020202020204" pitchFamily="34" charset="0"/>
              </a:rPr>
              <a:t>	Αν το αίμα είναι αραιό και υδαρές μπορεί να σημαίνει απώλεια εγκεφαλονωτιαίου υγρού.</a:t>
            </a:r>
            <a:endParaRPr lang="en-US" b="0" dirty="0">
              <a:solidFill>
                <a:schemeClr val="accent1">
                  <a:lumMod val="50000"/>
                </a:schemeClr>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254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7525" y="0"/>
            <a:ext cx="10064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2040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63688" y="260648"/>
            <a:ext cx="4896544" cy="326936"/>
          </a:xfrm>
        </p:spPr>
        <p:txBody>
          <a:bodyPr/>
          <a:lstStyle/>
          <a:p>
            <a:pPr algn="ctr"/>
            <a:r>
              <a:rPr lang="el-GR" altLang="en-US" b="1" dirty="0" err="1">
                <a:solidFill>
                  <a:srgbClr val="CC0000"/>
                </a:solidFill>
                <a:latin typeface="Arial" panose="020B0604020202020204" pitchFamily="34" charset="0"/>
                <a:cs typeface="Arial" panose="020B0604020202020204" pitchFamily="34" charset="0"/>
              </a:rPr>
              <a:t>Διαφορεσ</a:t>
            </a:r>
            <a:r>
              <a:rPr lang="el-GR" altLang="en-US" b="1" dirty="0">
                <a:solidFill>
                  <a:srgbClr val="CC0000"/>
                </a:solidFill>
                <a:latin typeface="Arial" panose="020B0604020202020204" pitchFamily="34" charset="0"/>
                <a:cs typeface="Arial" panose="020B0604020202020204" pitchFamily="34" charset="0"/>
              </a:rPr>
              <a:t> </a:t>
            </a:r>
            <a:r>
              <a:rPr lang="el-GR" altLang="en-US" b="1" dirty="0" err="1">
                <a:solidFill>
                  <a:srgbClr val="CC0000"/>
                </a:solidFill>
                <a:latin typeface="Arial" panose="020B0604020202020204" pitchFamily="34" charset="0"/>
                <a:cs typeface="Arial" panose="020B0604020202020204" pitchFamily="34" charset="0"/>
              </a:rPr>
              <a:t>καταστασεις</a:t>
            </a:r>
            <a:r>
              <a:rPr lang="en-US" altLang="en-US" b="1" dirty="0">
                <a:solidFill>
                  <a:srgbClr val="CC0000"/>
                </a:solidFill>
                <a:latin typeface="Arial" panose="020B0604020202020204" pitchFamily="34" charset="0"/>
                <a:cs typeface="Arial" panose="020B0604020202020204" pitchFamily="34" charset="0"/>
              </a:rPr>
              <a:t> </a:t>
            </a:r>
            <a:endParaRPr lang="en-US" dirty="0"/>
          </a:p>
        </p:txBody>
      </p:sp>
      <p:sp>
        <p:nvSpPr>
          <p:cNvPr id="3" name="Θέση περιεχομένου 2"/>
          <p:cNvSpPr>
            <a:spLocks noGrp="1"/>
          </p:cNvSpPr>
          <p:nvPr>
            <p:ph idx="1"/>
          </p:nvPr>
        </p:nvSpPr>
        <p:spPr>
          <a:xfrm>
            <a:off x="179512" y="764704"/>
            <a:ext cx="8856984" cy="4320480"/>
          </a:xfrm>
        </p:spPr>
        <p:txBody>
          <a:bodyPr>
            <a:noAutofit/>
          </a:bodyPr>
          <a:lstStyle/>
          <a:p>
            <a:r>
              <a:rPr lang="el-GR" sz="1400" u="sng" dirty="0">
                <a:latin typeface="Arial" panose="020B0604020202020204" pitchFamily="34" charset="0"/>
                <a:cs typeface="Arial" panose="020B0604020202020204" pitchFamily="34" charset="0"/>
              </a:rPr>
              <a:t>Πόνος στην Κοιλιά</a:t>
            </a:r>
          </a:p>
          <a:p>
            <a:pPr algn="just"/>
            <a:r>
              <a:rPr lang="el-GR" sz="1400" b="0" dirty="0">
                <a:latin typeface="Arial" panose="020B0604020202020204" pitchFamily="34" charset="0"/>
                <a:cs typeface="Arial" panose="020B0604020202020204" pitchFamily="34" charset="0"/>
              </a:rPr>
              <a:t>	Ο πόνος στην κοιλιά συχνά είναι ασήμαντος μπορεί όμως και να υποδηλώνει σοβαρή πάθηση ή απόφραξη του εντέρου. Η διάταση ή απόφραξη του εντέρου προκαλεί κολικό πόνο που επιτείνει την αγωνία του πάσχοντος. Η διάτρηση του εντέρου προκαλεί φλεγμονή και είναι ενδεχομένως θανατηφόρα κατάσταση που προκαλεί έντονο πόνο που χειροτερεύει με τις κινήσεις ή την πίεση της κοιλιάς.</a:t>
            </a:r>
          </a:p>
          <a:p>
            <a:pPr algn="just"/>
            <a:r>
              <a:rPr lang="el-GR" sz="1400" b="0" u="sng" dirty="0">
                <a:latin typeface="Arial" panose="020B0604020202020204" pitchFamily="34" charset="0"/>
                <a:cs typeface="Arial" panose="020B0604020202020204" pitchFamily="34" charset="0"/>
              </a:rPr>
              <a:t>Αγωγή και Στόχος μας είναι</a:t>
            </a:r>
            <a:r>
              <a:rPr lang="el-GR" sz="1400" b="0" dirty="0">
                <a:latin typeface="Arial" panose="020B0604020202020204" pitchFamily="34" charset="0"/>
                <a:cs typeface="Arial" panose="020B0604020202020204" pitchFamily="34" charset="0"/>
              </a:rPr>
              <a:t>: - Να ανακουφίσουμε τον πόνο και την δυσφορία. – Να εξασφαλίσουμε ιατρική βοήθεια, αν χρειάζεται.</a:t>
            </a:r>
          </a:p>
          <a:p>
            <a:pPr algn="just"/>
            <a:r>
              <a:rPr lang="el-GR" sz="1400" dirty="0">
                <a:latin typeface="Arial" panose="020B0604020202020204" pitchFamily="34" charset="0"/>
                <a:cs typeface="Arial" panose="020B0604020202020204" pitchFamily="34" charset="0"/>
              </a:rPr>
              <a:t>Μην</a:t>
            </a:r>
            <a:r>
              <a:rPr lang="el-GR" sz="1400" b="0" dirty="0">
                <a:latin typeface="Arial" panose="020B0604020202020204" pitchFamily="34" charset="0"/>
                <a:cs typeface="Arial" panose="020B0604020202020204" pitchFamily="34" charset="0"/>
              </a:rPr>
              <a:t> δίνετε στον πάσχοντα φάρμακα ή οτιδήποτε να φάει και να πιεί.</a:t>
            </a:r>
          </a:p>
          <a:p>
            <a:pPr algn="just">
              <a:buFont typeface="+mj-lt"/>
              <a:buAutoNum type="arabicPeriod"/>
            </a:pPr>
            <a:r>
              <a:rPr lang="el-GR" sz="1400" b="0" dirty="0">
                <a:latin typeface="Arial" panose="020B0604020202020204" pitchFamily="34" charset="0"/>
                <a:cs typeface="Arial" panose="020B0604020202020204" pitchFamily="34" charset="0"/>
              </a:rPr>
              <a:t>Βάζουμε τον πάσχοντα σε άνετη θέση και τον ανασηκώνουμε αν δυσκολεύεται να αναπνεύσει. Δώστε μια λεκάνη αν κάνει εμετό.</a:t>
            </a:r>
          </a:p>
          <a:p>
            <a:pPr algn="just">
              <a:buFont typeface="+mj-lt"/>
              <a:buAutoNum type="arabicPeriod"/>
            </a:pPr>
            <a:r>
              <a:rPr lang="el-GR" sz="1400" b="0" dirty="0">
                <a:latin typeface="Arial" panose="020B0604020202020204" pitchFamily="34" charset="0"/>
                <a:cs typeface="Arial" panose="020B0604020202020204" pitchFamily="34" charset="0"/>
              </a:rPr>
              <a:t>Δώστε στον πάσχοντα ένα μπουκάλι με ζεστό νερό τυλιγμένο σε πετσέτα να το βάλει πάνω στην κοιλιά του.</a:t>
            </a:r>
          </a:p>
          <a:p>
            <a:pPr marL="0" indent="0" algn="just"/>
            <a:r>
              <a:rPr lang="el-GR" sz="1400" b="0" dirty="0">
                <a:latin typeface="Arial" panose="020B0604020202020204" pitchFamily="34" charset="0"/>
                <a:cs typeface="Arial" panose="020B0604020202020204" pitchFamily="34" charset="0"/>
              </a:rPr>
              <a:t>Αν ο πόνος είναι δυνατός και δεν υποχωρεί μέσα σε 30΄ καλούμε γιατρό.</a:t>
            </a:r>
          </a:p>
          <a:p>
            <a:pPr marL="0" indent="0" algn="just"/>
            <a:r>
              <a:rPr lang="el-GR" sz="1400" b="0" dirty="0">
                <a:latin typeface="Arial" panose="020B0604020202020204" pitchFamily="34" charset="0"/>
                <a:cs typeface="Arial" panose="020B0604020202020204" pitchFamily="34" charset="0"/>
              </a:rPr>
              <a:t>Θα πρέπει να ελέγχουμε συμπτώματα δυνατού πόνου στην κάτω δεξιά κοιλιά, ανορεξία, ναυτία, εμετό, δύσοσμη αναπνοή και πυρετό για την περίπτωση σκωληκοειδίτιδας. Ακόμη ένα δυνατό χτύπημα στο πάνω μέρος της κοιλιάς μπορεί να ερεθίσει κάποιο τοπικό νεύρο και να προκαλέσει αναπνευστικό πρόβλημα.</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80" y="34131"/>
            <a:ext cx="798036" cy="771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4514" y="12974"/>
            <a:ext cx="10064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Εικόνα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3888" y="5062699"/>
            <a:ext cx="1622459" cy="1795301"/>
          </a:xfrm>
          <a:prstGeom prst="rect">
            <a:avLst/>
          </a:prstGeom>
        </p:spPr>
      </p:pic>
    </p:spTree>
    <p:extLst>
      <p:ext uri="{BB962C8B-B14F-4D97-AF65-F5344CB8AC3E}">
        <p14:creationId xmlns:p14="http://schemas.microsoft.com/office/powerpoint/2010/main" val="3900261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411760" y="365760"/>
            <a:ext cx="4536504" cy="542960"/>
          </a:xfrm>
        </p:spPr>
        <p:txBody>
          <a:bodyPr/>
          <a:lstStyle/>
          <a:p>
            <a:pPr algn="ctr"/>
            <a:r>
              <a:rPr lang="el-GR" altLang="en-US" b="1" dirty="0" err="1">
                <a:solidFill>
                  <a:srgbClr val="CC0000"/>
                </a:solidFill>
                <a:latin typeface="Arial" panose="020B0604020202020204" pitchFamily="34" charset="0"/>
                <a:cs typeface="Arial" panose="020B0604020202020204" pitchFamily="34" charset="0"/>
              </a:rPr>
              <a:t>Διαφορεσ</a:t>
            </a:r>
            <a:r>
              <a:rPr lang="el-GR" altLang="en-US" b="1" dirty="0">
                <a:solidFill>
                  <a:srgbClr val="CC0000"/>
                </a:solidFill>
                <a:latin typeface="Arial" panose="020B0604020202020204" pitchFamily="34" charset="0"/>
                <a:cs typeface="Arial" panose="020B0604020202020204" pitchFamily="34" charset="0"/>
              </a:rPr>
              <a:t> </a:t>
            </a:r>
            <a:r>
              <a:rPr lang="el-GR" altLang="en-US" b="1" dirty="0" err="1">
                <a:solidFill>
                  <a:srgbClr val="CC0000"/>
                </a:solidFill>
                <a:latin typeface="Arial" panose="020B0604020202020204" pitchFamily="34" charset="0"/>
                <a:cs typeface="Arial" panose="020B0604020202020204" pitchFamily="34" charset="0"/>
              </a:rPr>
              <a:t>καταστασεις</a:t>
            </a:r>
            <a:r>
              <a:rPr lang="en-US" altLang="en-US" b="1" dirty="0">
                <a:solidFill>
                  <a:srgbClr val="CC0000"/>
                </a:solidFill>
                <a:latin typeface="Arial" panose="020B0604020202020204" pitchFamily="34" charset="0"/>
                <a:cs typeface="Arial" panose="020B0604020202020204" pitchFamily="34" charset="0"/>
              </a:rPr>
              <a:t> </a:t>
            </a:r>
            <a:endParaRPr lang="en-US" dirty="0"/>
          </a:p>
        </p:txBody>
      </p:sp>
      <p:pic>
        <p:nvPicPr>
          <p:cNvPr id="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877840" cy="849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4514" y="7149"/>
            <a:ext cx="10064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περιεχομένου 2"/>
          <p:cNvSpPr>
            <a:spLocks noGrp="1"/>
          </p:cNvSpPr>
          <p:nvPr>
            <p:ph sz="half" idx="2"/>
          </p:nvPr>
        </p:nvSpPr>
        <p:spPr>
          <a:xfrm>
            <a:off x="179512" y="1052736"/>
            <a:ext cx="8712968" cy="3960440"/>
          </a:xfrm>
        </p:spPr>
        <p:txBody>
          <a:bodyPr/>
          <a:lstStyle/>
          <a:p>
            <a:pPr algn="just"/>
            <a:r>
              <a:rPr lang="el-GR" sz="1600" u="sng" dirty="0">
                <a:latin typeface="Arial" panose="020B0604020202020204" pitchFamily="34" charset="0"/>
                <a:cs typeface="Arial" panose="020B0604020202020204" pitchFamily="34" charset="0"/>
              </a:rPr>
              <a:t>Εμετός και Διάρροια</a:t>
            </a:r>
          </a:p>
          <a:p>
            <a:pPr algn="just"/>
            <a:r>
              <a:rPr lang="el-GR" b="0" dirty="0">
                <a:latin typeface="Arial" panose="020B0604020202020204" pitchFamily="34" charset="0"/>
                <a:cs typeface="Arial" panose="020B0604020202020204" pitchFamily="34" charset="0"/>
              </a:rPr>
              <a:t>	</a:t>
            </a:r>
            <a:r>
              <a:rPr lang="el-GR" sz="1400" b="0" dirty="0">
                <a:latin typeface="Arial" panose="020B0604020202020204" pitchFamily="34" charset="0"/>
                <a:cs typeface="Arial" panose="020B0604020202020204" pitchFamily="34" charset="0"/>
              </a:rPr>
              <a:t>Ο εμετός και η διάρροια είναι πιθανότερο να οφείλονται σε τροφική δηλητηρίαση, μολυσμένο νερό, αλλεργία ή λήψη ασυνήθιστων εξωτικών φαγητών. Εμετός μπορεί να εμφανιστεί χωρίς διάρροια ή το αντίθετο. Όταν εμφανίζονται και τα δύο, υπάρχει αυξημένος κίνδυνος αφυδάτωσης, και ιδιαίτερα σε βρέφη, μικρά παιδιά και ηλικιωμένους.</a:t>
            </a:r>
          </a:p>
          <a:p>
            <a:pPr algn="just"/>
            <a:r>
              <a:rPr lang="el-GR" sz="1400" b="0" u="sng" dirty="0">
                <a:latin typeface="Arial" panose="020B0604020202020204" pitchFamily="34" charset="0"/>
                <a:cs typeface="Arial" panose="020B0604020202020204" pitchFamily="34" charset="0"/>
              </a:rPr>
              <a:t>Αγωγή και Στόχος μας είναι</a:t>
            </a:r>
            <a:r>
              <a:rPr lang="el-GR" sz="1400" b="0" dirty="0">
                <a:latin typeface="Arial" panose="020B0604020202020204" pitchFamily="34" charset="0"/>
                <a:cs typeface="Arial" panose="020B0604020202020204" pitchFamily="34" charset="0"/>
              </a:rPr>
              <a:t>: - Να αποκαταστήσουμε την απώλεια υγρών και αλατιού.</a:t>
            </a:r>
          </a:p>
          <a:p>
            <a:pPr algn="just">
              <a:buFont typeface="+mj-lt"/>
              <a:buAutoNum type="arabicPeriod"/>
            </a:pPr>
            <a:r>
              <a:rPr lang="el-GR" sz="1400" b="0" dirty="0">
                <a:latin typeface="Arial" panose="020B0604020202020204" pitchFamily="34" charset="0"/>
                <a:cs typeface="Arial" panose="020B0604020202020204" pitchFamily="34" charset="0"/>
              </a:rPr>
              <a:t>Καθησυχάζουμε τον πάσχοντα όσο έχει αναγούλα. Κατόπιν, δώστε του ένα ζεστό υγρό ύφασμα για να σκουπιστεί.</a:t>
            </a:r>
          </a:p>
          <a:p>
            <a:pPr algn="just">
              <a:buFont typeface="+mj-lt"/>
              <a:buAutoNum type="arabicPeriod"/>
            </a:pPr>
            <a:r>
              <a:rPr lang="el-GR" sz="1400" b="0" dirty="0">
                <a:latin typeface="Arial" panose="020B0604020202020204" pitchFamily="34" charset="0"/>
                <a:cs typeface="Arial" panose="020B0604020202020204" pitchFamily="34" charset="0"/>
              </a:rPr>
              <a:t>Δώστε του άφθονα υγρά να τα πίνει αργά και συχνά. Αν η όρεξη επανέλθει, δώστε του μόνο </a:t>
            </a:r>
            <a:r>
              <a:rPr lang="el-GR" sz="1400" b="0" dirty="0" err="1">
                <a:latin typeface="Arial" panose="020B0604020202020204" pitchFamily="34" charset="0"/>
                <a:cs typeface="Arial" panose="020B0604020202020204" pitchFamily="34" charset="0"/>
              </a:rPr>
              <a:t>αμυλώση</a:t>
            </a:r>
            <a:r>
              <a:rPr lang="el-GR" sz="1400" b="0" dirty="0">
                <a:latin typeface="Arial" panose="020B0604020202020204" pitchFamily="34" charset="0"/>
                <a:cs typeface="Arial" panose="020B0604020202020204" pitchFamily="34" charset="0"/>
              </a:rPr>
              <a:t> τροφή (μακαρόνια, ρύζι) για τις πρώτες 24 ώρες.</a:t>
            </a:r>
          </a:p>
          <a:p>
            <a:pPr marL="0" indent="0" algn="just"/>
            <a:r>
              <a:rPr lang="el-GR" sz="1400" dirty="0">
                <a:latin typeface="Arial" panose="020B0604020202020204" pitchFamily="34" charset="0"/>
                <a:cs typeface="Arial" panose="020B0604020202020204" pitchFamily="34" charset="0"/>
              </a:rPr>
              <a:t>Αν</a:t>
            </a:r>
            <a:r>
              <a:rPr lang="el-GR" sz="1400" b="0" dirty="0">
                <a:latin typeface="Arial" panose="020B0604020202020204" pitchFamily="34" charset="0"/>
                <a:cs typeface="Arial" panose="020B0604020202020204" pitchFamily="34" charset="0"/>
              </a:rPr>
              <a:t> ανησυχούμε για την κατάσταση του και είναι ιδιαίτερα επίμονη καλούμε γιατρό.</a:t>
            </a:r>
          </a:p>
          <a:p>
            <a:pPr marL="0" indent="0" algn="just"/>
            <a:r>
              <a:rPr lang="el-GR" sz="1400" b="0" dirty="0">
                <a:latin typeface="Arial" panose="020B0604020202020204" pitchFamily="34" charset="0"/>
                <a:cs typeface="Arial" panose="020B0604020202020204" pitchFamily="34" charset="0"/>
              </a:rPr>
              <a:t>Το νερό αρκεί για τις περισσότερες καταστάσεις, πάντα όμως τα ισοτονικά ποτά με γλυκόζη είναι ιδανικά αν υπάρχουν. Εναλλακτικά προσθέτουμε αλάτι (ένα κουταλάκι του γλυκού ανά λίτρο νερού και ζάχαρη (4 ή 5 κουταλάκια του γλυκού ανά λίτρο) είτε σε νερό είτε σε αραιωμένο χυμό πορτοκάλι, που περιέχει κάλιο. </a:t>
            </a:r>
          </a:p>
          <a:p>
            <a:pPr algn="just"/>
            <a:endParaRPr lang="en-US" u="sng" dirty="0"/>
          </a:p>
        </p:txBody>
      </p:sp>
    </p:spTree>
    <p:extLst>
      <p:ext uri="{BB962C8B-B14F-4D97-AF65-F5344CB8AC3E}">
        <p14:creationId xmlns:p14="http://schemas.microsoft.com/office/powerpoint/2010/main" val="2877749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267744" y="365760"/>
            <a:ext cx="4680520" cy="470952"/>
          </a:xfrm>
        </p:spPr>
        <p:txBody>
          <a:bodyPr/>
          <a:lstStyle/>
          <a:p>
            <a:pPr algn="ctr"/>
            <a:r>
              <a:rPr lang="el-GR" dirty="0" err="1"/>
              <a:t>Τσιμπηματα</a:t>
            </a:r>
            <a:r>
              <a:rPr lang="en-US" dirty="0"/>
              <a:t> -</a:t>
            </a:r>
            <a:r>
              <a:rPr lang="el-GR" dirty="0"/>
              <a:t> </a:t>
            </a:r>
            <a:r>
              <a:rPr lang="el-GR" dirty="0" err="1"/>
              <a:t>δαγκωματα</a:t>
            </a:r>
            <a:endParaRPr lang="en-US" dirty="0"/>
          </a:p>
        </p:txBody>
      </p:sp>
      <p:sp>
        <p:nvSpPr>
          <p:cNvPr id="4" name="Θέση περιεχομένου 3"/>
          <p:cNvSpPr>
            <a:spLocks noGrp="1"/>
          </p:cNvSpPr>
          <p:nvPr>
            <p:ph sz="half" idx="2"/>
          </p:nvPr>
        </p:nvSpPr>
        <p:spPr>
          <a:xfrm>
            <a:off x="107504" y="1052736"/>
            <a:ext cx="8856984" cy="3960440"/>
          </a:xfrm>
        </p:spPr>
        <p:txBody>
          <a:bodyPr>
            <a:normAutofit/>
          </a:bodyPr>
          <a:lstStyle/>
          <a:p>
            <a:pPr algn="just"/>
            <a:r>
              <a:rPr lang="el-GR" sz="1600" u="sng" dirty="0">
                <a:latin typeface="Arial" panose="020B0604020202020204" pitchFamily="34" charset="0"/>
                <a:cs typeface="Arial" panose="020B0604020202020204" pitchFamily="34" charset="0"/>
              </a:rPr>
              <a:t>Τσιμπήματα από Έντομα</a:t>
            </a:r>
          </a:p>
          <a:p>
            <a:pPr algn="just"/>
            <a:r>
              <a:rPr lang="el-GR" sz="1400" b="0" dirty="0">
                <a:latin typeface="Arial" panose="020B0604020202020204" pitchFamily="34" charset="0"/>
                <a:cs typeface="Arial" panose="020B0604020202020204" pitchFamily="34" charset="0"/>
              </a:rPr>
              <a:t>	Τα τσιμπήματα από μέλισσες και σφήκες είναι συνήθως περισσότερο επώδυνα παρά επικίνδυνα. Αρχικά ένας οξύς πόνος κατόπιν μικρό πρήξιμο και ευαισθησία που μπορούν να ανακουφιστούν. Μερικά άτομα είναι αλλεργικά και μπορεί να αναπτύξουν ταχύτατα αναφυλακτικό σοκ. Τα πολλαπλά τσιμπήματα μπορεί να είναι επικίνδυνα, επίσης τα τσιμπήματα στο στόμα ή στο φάρυγγα μπορεί να προκαλέσουν απόφραξη των αναπνευστικών οδών.</a:t>
            </a:r>
          </a:p>
          <a:p>
            <a:pPr algn="just"/>
            <a:r>
              <a:rPr lang="el-GR" sz="1400" b="0" u="sng" dirty="0">
                <a:latin typeface="Arial" panose="020B0604020202020204" pitchFamily="34" charset="0"/>
                <a:cs typeface="Arial" panose="020B0604020202020204" pitchFamily="34" charset="0"/>
              </a:rPr>
              <a:t>Αγωγή και Στόχος μας είναι</a:t>
            </a:r>
            <a:r>
              <a:rPr lang="el-GR" sz="1400" b="0" dirty="0">
                <a:latin typeface="Arial" panose="020B0604020202020204" pitchFamily="34" charset="0"/>
                <a:cs typeface="Arial" panose="020B0604020202020204" pitchFamily="34" charset="0"/>
              </a:rPr>
              <a:t>: - Να ανακουφίσουμε το οίδημα και τον πόνο. – Να μεταφέρουμε τον πάσχοντα στο Νοσοκομείο αν χρειάζεται.</a:t>
            </a:r>
          </a:p>
          <a:p>
            <a:pPr algn="just">
              <a:buFont typeface="+mj-lt"/>
              <a:buAutoNum type="arabicPeriod"/>
            </a:pPr>
            <a:r>
              <a:rPr lang="el-GR" sz="1400" b="0" dirty="0">
                <a:latin typeface="Arial" panose="020B0604020202020204" pitchFamily="34" charset="0"/>
                <a:cs typeface="Arial" panose="020B0604020202020204" pitchFamily="34" charset="0"/>
              </a:rPr>
              <a:t>Αν το κεντρί βρίσκεται μέσα τραβήξτε γερά με ένα τσιμπιδάκι.</a:t>
            </a:r>
          </a:p>
          <a:p>
            <a:pPr algn="just">
              <a:buFont typeface="+mj-lt"/>
              <a:buAutoNum type="arabicPeriod"/>
            </a:pPr>
            <a:r>
              <a:rPr lang="el-GR" sz="1400" b="0" dirty="0">
                <a:latin typeface="Arial" panose="020B0604020202020204" pitchFamily="34" charset="0"/>
                <a:cs typeface="Arial" panose="020B0604020202020204" pitchFamily="34" charset="0"/>
              </a:rPr>
              <a:t>Βάλτε κρύα κομπρέσα για να ελαχιστοποιήσετε τον πρήξιμο και τον πόνο.</a:t>
            </a:r>
          </a:p>
          <a:p>
            <a:pPr marL="0" indent="0" algn="just"/>
            <a:r>
              <a:rPr lang="el-GR" sz="1400" u="sng" dirty="0">
                <a:latin typeface="Arial" panose="020B0604020202020204" pitchFamily="34" charset="0"/>
                <a:cs typeface="Arial" panose="020B0604020202020204" pitchFamily="34" charset="0"/>
              </a:rPr>
              <a:t>Για τσιμπήματα μέσα στο στόμα</a:t>
            </a:r>
          </a:p>
          <a:p>
            <a:pPr algn="just">
              <a:buFont typeface="+mj-lt"/>
              <a:buAutoNum type="arabicPeriod"/>
            </a:pPr>
            <a:r>
              <a:rPr lang="el-GR" sz="1400" b="0" dirty="0">
                <a:latin typeface="Arial" panose="020B0604020202020204" pitchFamily="34" charset="0"/>
                <a:cs typeface="Arial" panose="020B0604020202020204" pitchFamily="34" charset="0"/>
              </a:rPr>
              <a:t>Δώστε στον πάσχοντα να πιπιλίσει πάγο ή να καταπιεί παγωμένο νερό. Αν χρειαστεί καλούμε το 166.</a:t>
            </a:r>
            <a:endParaRPr lang="en-US" sz="1400" b="0" dirty="0">
              <a:latin typeface="Arial" panose="020B0604020202020204" pitchFamily="34" charset="0"/>
              <a:cs typeface="Arial" panose="020B0604020202020204" pitchFamily="34" charset="0"/>
            </a:endParaRPr>
          </a:p>
        </p:txBody>
      </p:sp>
      <p:pic>
        <p:nvPicPr>
          <p:cNvPr id="7" name="Εικόνα 6"/>
          <p:cNvPicPr>
            <a:picLocks noChangeAspect="1"/>
          </p:cNvPicPr>
          <p:nvPr/>
        </p:nvPicPr>
        <p:blipFill>
          <a:blip r:embed="rId2"/>
          <a:stretch>
            <a:fillRect/>
          </a:stretch>
        </p:blipFill>
        <p:spPr>
          <a:xfrm>
            <a:off x="92514" y="79157"/>
            <a:ext cx="877900" cy="847417"/>
          </a:xfrm>
          <a:prstGeom prst="rect">
            <a:avLst/>
          </a:prstGeom>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4514" y="7149"/>
            <a:ext cx="10064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Εικόνα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538" y="5046743"/>
            <a:ext cx="2249424" cy="1796796"/>
          </a:xfrm>
          <a:prstGeom prst="rect">
            <a:avLst/>
          </a:prstGeom>
        </p:spPr>
      </p:pic>
      <p:pic>
        <p:nvPicPr>
          <p:cNvPr id="10" name="Εικόνα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4288" y="4357229"/>
            <a:ext cx="1859650" cy="2500771"/>
          </a:xfrm>
          <a:prstGeom prst="rect">
            <a:avLst/>
          </a:prstGeom>
        </p:spPr>
      </p:pic>
    </p:spTree>
    <p:extLst>
      <p:ext uri="{BB962C8B-B14F-4D97-AF65-F5344CB8AC3E}">
        <p14:creationId xmlns:p14="http://schemas.microsoft.com/office/powerpoint/2010/main" val="817309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47664" y="365760"/>
            <a:ext cx="4968552" cy="614968"/>
          </a:xfrm>
        </p:spPr>
        <p:txBody>
          <a:bodyPr/>
          <a:lstStyle/>
          <a:p>
            <a:pPr algn="ctr"/>
            <a:r>
              <a:rPr lang="el-GR" dirty="0" err="1"/>
              <a:t>Τσιμπηματα</a:t>
            </a:r>
            <a:r>
              <a:rPr lang="en-US" dirty="0"/>
              <a:t> -</a:t>
            </a:r>
            <a:r>
              <a:rPr lang="el-GR" dirty="0"/>
              <a:t> </a:t>
            </a:r>
            <a:r>
              <a:rPr lang="el-GR" dirty="0" err="1"/>
              <a:t>δαγκωματα</a:t>
            </a:r>
            <a:endParaRPr lang="en-US" dirty="0"/>
          </a:p>
        </p:txBody>
      </p:sp>
      <p:pic>
        <p:nvPicPr>
          <p:cNvPr id="7" name="Εικόνα 6"/>
          <p:cNvPicPr>
            <a:picLocks noChangeAspect="1"/>
          </p:cNvPicPr>
          <p:nvPr/>
        </p:nvPicPr>
        <p:blipFill>
          <a:blip r:embed="rId2"/>
          <a:stretch>
            <a:fillRect/>
          </a:stretch>
        </p:blipFill>
        <p:spPr>
          <a:xfrm>
            <a:off x="8138073" y="44624"/>
            <a:ext cx="1005927" cy="1066892"/>
          </a:xfrm>
          <a:prstGeom prst="rect">
            <a:avLst/>
          </a:prstGeom>
        </p:spPr>
      </p:pic>
      <p:pic>
        <p:nvPicPr>
          <p:cNvPr id="8" name="Εικόνα 7"/>
          <p:cNvPicPr>
            <a:picLocks noChangeAspect="1"/>
          </p:cNvPicPr>
          <p:nvPr/>
        </p:nvPicPr>
        <p:blipFill>
          <a:blip r:embed="rId3"/>
          <a:stretch>
            <a:fillRect/>
          </a:stretch>
        </p:blipFill>
        <p:spPr>
          <a:xfrm>
            <a:off x="92514" y="79157"/>
            <a:ext cx="877900" cy="847417"/>
          </a:xfrm>
          <a:prstGeom prst="rect">
            <a:avLst/>
          </a:prstGeom>
        </p:spPr>
      </p:pic>
      <p:sp>
        <p:nvSpPr>
          <p:cNvPr id="10" name="Θέση περιεχομένου 9"/>
          <p:cNvSpPr>
            <a:spLocks noGrp="1"/>
          </p:cNvSpPr>
          <p:nvPr>
            <p:ph sz="half" idx="2"/>
          </p:nvPr>
        </p:nvSpPr>
        <p:spPr>
          <a:xfrm>
            <a:off x="251520" y="1124744"/>
            <a:ext cx="8712968" cy="3888432"/>
          </a:xfrm>
        </p:spPr>
        <p:txBody>
          <a:bodyPr>
            <a:normAutofit fontScale="92500" lnSpcReduction="20000"/>
          </a:bodyPr>
          <a:lstStyle/>
          <a:p>
            <a:pPr algn="just"/>
            <a:r>
              <a:rPr lang="el-GR" sz="1600" u="sng" dirty="0">
                <a:latin typeface="Arial" panose="020B0604020202020204" pitchFamily="34" charset="0"/>
                <a:cs typeface="Arial" panose="020B0604020202020204" pitchFamily="34" charset="0"/>
              </a:rPr>
              <a:t>Δαγκώματα από Ζώα</a:t>
            </a:r>
          </a:p>
          <a:p>
            <a:pPr algn="just"/>
            <a:r>
              <a:rPr lang="el-GR" sz="1400" b="0" dirty="0">
                <a:latin typeface="Arial" panose="020B0604020202020204" pitchFamily="34" charset="0"/>
                <a:cs typeface="Arial" panose="020B0604020202020204" pitchFamily="34" charset="0"/>
              </a:rPr>
              <a:t>	Τα δαγκώματα από κοφτερά δόντια προκαλούν βαθιά τραύματα που μπορεί να μεταφέρουν μικρόβια βαθιά μέσα στους ιστούς.</a:t>
            </a:r>
          </a:p>
          <a:p>
            <a:pPr algn="just"/>
            <a:r>
              <a:rPr lang="el-GR" sz="1400" b="0" u="sng" dirty="0">
                <a:latin typeface="Arial" panose="020B0604020202020204" pitchFamily="34" charset="0"/>
                <a:cs typeface="Arial" panose="020B0604020202020204" pitchFamily="34" charset="0"/>
              </a:rPr>
              <a:t>Αγωγή και Στόχος μας είναι</a:t>
            </a:r>
            <a:r>
              <a:rPr lang="el-GR" sz="1400" b="0" dirty="0">
                <a:latin typeface="Arial" panose="020B0604020202020204" pitchFamily="34" charset="0"/>
                <a:cs typeface="Arial" panose="020B0604020202020204" pitchFamily="34" charset="0"/>
              </a:rPr>
              <a:t>: - Να ελέγξουμε την αιμορραγία. – Να μειώσουμε τον κίνδυνο μόλυνσης και για μας και για τον πάσχοντα. – Να του εξασφαλίσουμε ιατρική φροντίδα.</a:t>
            </a:r>
          </a:p>
          <a:p>
            <a:pPr algn="just"/>
            <a:r>
              <a:rPr lang="el-GR" sz="1400" dirty="0">
                <a:latin typeface="Arial" panose="020B0604020202020204" pitchFamily="34" charset="0"/>
                <a:cs typeface="Arial" panose="020B0604020202020204" pitchFamily="34" charset="0"/>
              </a:rPr>
              <a:t>Για σοβαρά τραύματα</a:t>
            </a:r>
          </a:p>
          <a:p>
            <a:pPr algn="just">
              <a:buFont typeface="+mj-lt"/>
              <a:buAutoNum type="arabicPeriod"/>
            </a:pPr>
            <a:r>
              <a:rPr lang="el-GR" sz="1400" b="0" dirty="0">
                <a:latin typeface="Arial" panose="020B0604020202020204" pitchFamily="34" charset="0"/>
                <a:cs typeface="Arial" panose="020B0604020202020204" pitchFamily="34" charset="0"/>
              </a:rPr>
              <a:t>Ελέγχουμε την αιμορραγία ασκώντας πίεση και ανασηκώνοντας το μέλος.</a:t>
            </a:r>
          </a:p>
          <a:p>
            <a:pPr algn="just">
              <a:buFont typeface="+mj-lt"/>
              <a:buAutoNum type="arabicPeriod"/>
            </a:pPr>
            <a:r>
              <a:rPr lang="el-GR" sz="1400" b="0" dirty="0">
                <a:latin typeface="Arial" panose="020B0604020202020204" pitchFamily="34" charset="0"/>
                <a:cs typeface="Arial" panose="020B0604020202020204" pitchFamily="34" charset="0"/>
              </a:rPr>
              <a:t>Καλύπτουμε το τραύμα με καθαρό επίθεμα και επιδένουμε.</a:t>
            </a:r>
          </a:p>
          <a:p>
            <a:pPr algn="just">
              <a:buFont typeface="+mj-lt"/>
              <a:buAutoNum type="arabicPeriod"/>
            </a:pPr>
            <a:r>
              <a:rPr lang="el-GR" sz="1400" b="0" dirty="0">
                <a:latin typeface="Arial" panose="020B0604020202020204" pitchFamily="34" charset="0"/>
                <a:cs typeface="Arial" panose="020B0604020202020204" pitchFamily="34" charset="0"/>
              </a:rPr>
              <a:t>Μεριμνούμε για την μεταφορά στο νοσοκομείο.</a:t>
            </a:r>
          </a:p>
          <a:p>
            <a:pPr marL="0" indent="0" algn="just"/>
            <a:r>
              <a:rPr lang="el-GR" sz="1400" dirty="0">
                <a:latin typeface="Arial" panose="020B0604020202020204" pitchFamily="34" charset="0"/>
                <a:cs typeface="Arial" panose="020B0604020202020204" pitchFamily="34" charset="0"/>
              </a:rPr>
              <a:t>Για επιφανειακά τραύματα</a:t>
            </a:r>
          </a:p>
          <a:p>
            <a:pPr algn="just">
              <a:buFont typeface="+mj-lt"/>
              <a:buAutoNum type="arabicPeriod"/>
            </a:pPr>
            <a:r>
              <a:rPr lang="el-GR" sz="1400" b="0" dirty="0">
                <a:latin typeface="Arial" panose="020B0604020202020204" pitchFamily="34" charset="0"/>
                <a:cs typeface="Arial" panose="020B0604020202020204" pitchFamily="34" charset="0"/>
              </a:rPr>
              <a:t>Ξεπλένουμε το τραύμα με σαπούνι και ζεστό νερό.</a:t>
            </a:r>
          </a:p>
          <a:p>
            <a:pPr algn="just">
              <a:buFont typeface="+mj-lt"/>
              <a:buAutoNum type="arabicPeriod"/>
            </a:pPr>
            <a:r>
              <a:rPr lang="el-GR" sz="1400" b="0" dirty="0">
                <a:latin typeface="Arial" panose="020B0604020202020204" pitchFamily="34" charset="0"/>
                <a:cs typeface="Arial" panose="020B0604020202020204" pitchFamily="34" charset="0"/>
              </a:rPr>
              <a:t>Στεγνώνουμε το τραύμα με καθαρή γάζα και το καλύπτουμε με αυτοκόλλητη γάζα.</a:t>
            </a:r>
          </a:p>
          <a:p>
            <a:pPr algn="just">
              <a:buFont typeface="+mj-lt"/>
              <a:buAutoNum type="arabicPeriod"/>
            </a:pPr>
            <a:r>
              <a:rPr lang="el-GR" sz="1400" b="0" dirty="0">
                <a:latin typeface="Arial" panose="020B0604020202020204" pitchFamily="34" charset="0"/>
                <a:cs typeface="Arial" panose="020B0604020202020204" pitchFamily="34" charset="0"/>
              </a:rPr>
              <a:t>Συμβουλεύουμε τον πάσχοντα να επισκεφτεί γιατρό σε περίπτωση που χρειάζεται εμβολιασμός.</a:t>
            </a:r>
          </a:p>
          <a:p>
            <a:pPr marL="0" indent="0" algn="just"/>
            <a:r>
              <a:rPr lang="el-GR" sz="1400" b="0" dirty="0">
                <a:latin typeface="Arial" panose="020B0604020202020204" pitchFamily="34" charset="0"/>
                <a:cs typeface="Arial" panose="020B0604020202020204" pitchFamily="34" charset="0"/>
              </a:rPr>
              <a:t>Πιθανές λοιμώξεις: η Λύσσα μια θανατηφόρος λοίμωξη του νευρικού συστήματος, υπάρχει μικρός κίνδυνος μετάδοσης των ιών ηπατίτιδας </a:t>
            </a:r>
            <a:r>
              <a:rPr lang="en-US" sz="1400" b="0" dirty="0">
                <a:latin typeface="Arial" panose="020B0604020202020204" pitchFamily="34" charset="0"/>
                <a:cs typeface="Arial" panose="020B0604020202020204" pitchFamily="34" charset="0"/>
              </a:rPr>
              <a:t>B </a:t>
            </a:r>
            <a:r>
              <a:rPr lang="el-GR" sz="1400" b="0" dirty="0">
                <a:latin typeface="Arial" panose="020B0604020202020204" pitchFamily="34" charset="0"/>
                <a:cs typeface="Arial" panose="020B0604020202020204" pitchFamily="34" charset="0"/>
              </a:rPr>
              <a:t>και </a:t>
            </a:r>
            <a:r>
              <a:rPr lang="en-US" sz="1400" b="0" dirty="0">
                <a:latin typeface="Arial" panose="020B0604020202020204" pitchFamily="34" charset="0"/>
                <a:cs typeface="Arial" panose="020B0604020202020204" pitchFamily="34" charset="0"/>
              </a:rPr>
              <a:t>C</a:t>
            </a:r>
            <a:r>
              <a:rPr lang="el-GR" sz="1400" b="0" dirty="0">
                <a:latin typeface="Arial" panose="020B0604020202020204" pitchFamily="34" charset="0"/>
                <a:cs typeface="Arial" panose="020B0604020202020204" pitchFamily="34" charset="0"/>
              </a:rPr>
              <a:t> από δάγκωμα ανθρώπου, σε μικρότερη κλίμακα</a:t>
            </a:r>
            <a:r>
              <a:rPr lang="en-US" sz="1400" b="0" dirty="0">
                <a:latin typeface="Arial" panose="020B0604020202020204" pitchFamily="34" charset="0"/>
                <a:cs typeface="Arial" panose="020B0604020202020204" pitchFamily="34" charset="0"/>
              </a:rPr>
              <a:t> </a:t>
            </a:r>
            <a:r>
              <a:rPr lang="el-GR" sz="1400" b="0" dirty="0">
                <a:latin typeface="Arial" panose="020B0604020202020204" pitchFamily="34" charset="0"/>
                <a:cs typeface="Arial" panose="020B0604020202020204" pitchFamily="34" charset="0"/>
              </a:rPr>
              <a:t>μετάδοση του ιού </a:t>
            </a:r>
            <a:r>
              <a:rPr lang="en-US" sz="1400" b="0" dirty="0">
                <a:latin typeface="Arial" panose="020B0604020202020204" pitchFamily="34" charset="0"/>
                <a:cs typeface="Arial" panose="020B0604020202020204" pitchFamily="34" charset="0"/>
              </a:rPr>
              <a:t>AIDS.</a:t>
            </a:r>
          </a:p>
        </p:txBody>
      </p:sp>
      <p:pic>
        <p:nvPicPr>
          <p:cNvPr id="11" name="Εικόνα 10"/>
          <p:cNvPicPr>
            <a:picLocks noChangeAspect="1"/>
          </p:cNvPicPr>
          <p:nvPr/>
        </p:nvPicPr>
        <p:blipFill>
          <a:blip r:embed="rId4"/>
          <a:stretch>
            <a:fillRect/>
          </a:stretch>
        </p:blipFill>
        <p:spPr>
          <a:xfrm>
            <a:off x="179512" y="5157192"/>
            <a:ext cx="2743200" cy="1666875"/>
          </a:xfrm>
          <a:prstGeom prst="rect">
            <a:avLst/>
          </a:prstGeom>
        </p:spPr>
      </p:pic>
      <p:pic>
        <p:nvPicPr>
          <p:cNvPr id="12" name="Εικόνα 11"/>
          <p:cNvPicPr>
            <a:picLocks noChangeAspect="1"/>
          </p:cNvPicPr>
          <p:nvPr/>
        </p:nvPicPr>
        <p:blipFill>
          <a:blip r:embed="rId5"/>
          <a:stretch>
            <a:fillRect/>
          </a:stretch>
        </p:blipFill>
        <p:spPr>
          <a:xfrm>
            <a:off x="7020272" y="5092130"/>
            <a:ext cx="1821802" cy="1765870"/>
          </a:xfrm>
          <a:prstGeom prst="rect">
            <a:avLst/>
          </a:prstGeom>
        </p:spPr>
      </p:pic>
    </p:spTree>
    <p:extLst>
      <p:ext uri="{BB962C8B-B14F-4D97-AF65-F5344CB8AC3E}">
        <p14:creationId xmlns:p14="http://schemas.microsoft.com/office/powerpoint/2010/main" val="3027253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Θέση περιεχομένου 8"/>
          <p:cNvPicPr>
            <a:picLocks noGrp="1" noChangeAspect="1"/>
          </p:cNvPicPr>
          <p:nvPr>
            <p:ph sz="half" idx="1"/>
          </p:nvPr>
        </p:nvPicPr>
        <p:blipFill>
          <a:blip r:embed="rId2"/>
          <a:stretch>
            <a:fillRect/>
          </a:stretch>
        </p:blipFill>
        <p:spPr>
          <a:xfrm>
            <a:off x="6660232" y="5068045"/>
            <a:ext cx="2381250" cy="1809750"/>
          </a:xfrm>
          <a:prstGeom prst="rect">
            <a:avLst/>
          </a:prstGeom>
        </p:spPr>
      </p:pic>
      <p:sp>
        <p:nvSpPr>
          <p:cNvPr id="12" name="Θέση περιεχομένου 11"/>
          <p:cNvSpPr>
            <a:spLocks noGrp="1"/>
          </p:cNvSpPr>
          <p:nvPr>
            <p:ph sz="half" idx="2"/>
          </p:nvPr>
        </p:nvSpPr>
        <p:spPr>
          <a:xfrm>
            <a:off x="107504" y="1052736"/>
            <a:ext cx="8856984" cy="3960440"/>
          </a:xfrm>
        </p:spPr>
        <p:txBody>
          <a:bodyPr>
            <a:normAutofit/>
          </a:bodyPr>
          <a:lstStyle/>
          <a:p>
            <a:r>
              <a:rPr lang="el-GR" sz="2000" b="0" dirty="0">
                <a:latin typeface="Arial" panose="020B0604020202020204" pitchFamily="34" charset="0"/>
                <a:cs typeface="Arial" panose="020B0604020202020204" pitchFamily="34" charset="0"/>
              </a:rPr>
              <a:t>Διάστρεμμα ή στραμπούληγμα ή</a:t>
            </a:r>
          </a:p>
          <a:p>
            <a:r>
              <a:rPr lang="el-GR" sz="2000" b="0" dirty="0">
                <a:latin typeface="Arial" panose="020B0604020202020204" pitchFamily="34" charset="0"/>
                <a:cs typeface="Arial" panose="020B0604020202020204" pitchFamily="34" charset="0"/>
              </a:rPr>
              <a:t> κάκωση των μαλακών μορίων</a:t>
            </a:r>
            <a:endParaRPr lang="en-US" sz="2000" b="0" dirty="0">
              <a:latin typeface="Arial" panose="020B0604020202020204" pitchFamily="34" charset="0"/>
              <a:cs typeface="Arial" panose="020B0604020202020204" pitchFamily="34" charset="0"/>
            </a:endParaRPr>
          </a:p>
        </p:txBody>
      </p:sp>
      <p:sp>
        <p:nvSpPr>
          <p:cNvPr id="2" name="Τίτλος 1"/>
          <p:cNvSpPr>
            <a:spLocks noGrp="1"/>
          </p:cNvSpPr>
          <p:nvPr>
            <p:ph type="title"/>
          </p:nvPr>
        </p:nvSpPr>
        <p:spPr>
          <a:xfrm>
            <a:off x="1115616" y="260648"/>
            <a:ext cx="6765880" cy="542960"/>
          </a:xfrm>
        </p:spPr>
        <p:txBody>
          <a:bodyPr/>
          <a:lstStyle/>
          <a:p>
            <a:r>
              <a:rPr lang="el-GR" sz="2000" b="1" dirty="0" err="1">
                <a:latin typeface="Arial" panose="020B0604020202020204" pitchFamily="34" charset="0"/>
                <a:cs typeface="Arial" panose="020B0604020202020204" pitchFamily="34" charset="0"/>
              </a:rPr>
              <a:t>Κακωσεις</a:t>
            </a:r>
            <a:r>
              <a:rPr lang="el-GR" sz="2000" b="1" dirty="0">
                <a:latin typeface="Arial" panose="020B0604020202020204" pitchFamily="34" charset="0"/>
                <a:cs typeface="Arial" panose="020B0604020202020204" pitchFamily="34" charset="0"/>
              </a:rPr>
              <a:t> </a:t>
            </a:r>
            <a:r>
              <a:rPr lang="el-GR" sz="2000" b="1" dirty="0" err="1">
                <a:latin typeface="Arial" panose="020B0604020202020204" pitchFamily="34" charset="0"/>
                <a:cs typeface="Arial" panose="020B0604020202020204" pitchFamily="34" charset="0"/>
              </a:rPr>
              <a:t>οστων</a:t>
            </a:r>
            <a:r>
              <a:rPr lang="en-US" sz="2000" b="1" dirty="0">
                <a:latin typeface="Arial" panose="020B0604020202020204" pitchFamily="34" charset="0"/>
                <a:cs typeface="Arial" panose="020B0604020202020204" pitchFamily="34" charset="0"/>
              </a:rPr>
              <a:t>/</a:t>
            </a:r>
            <a:r>
              <a:rPr lang="el-GR" sz="2000" b="1" dirty="0" err="1">
                <a:latin typeface="Arial" panose="020B0604020202020204" pitchFamily="34" charset="0"/>
                <a:cs typeface="Arial" panose="020B0604020202020204" pitchFamily="34" charset="0"/>
              </a:rPr>
              <a:t>αρθρωσεων</a:t>
            </a:r>
            <a:r>
              <a:rPr lang="en-US" sz="2000" b="1" dirty="0">
                <a:latin typeface="Arial" panose="020B0604020202020204" pitchFamily="34" charset="0"/>
                <a:cs typeface="Arial" panose="020B0604020202020204" pitchFamily="34" charset="0"/>
              </a:rPr>
              <a:t>/</a:t>
            </a:r>
            <a:r>
              <a:rPr lang="el-GR" sz="2000" b="1" dirty="0" err="1">
                <a:latin typeface="Arial" panose="020B0604020202020204" pitchFamily="34" charset="0"/>
                <a:cs typeface="Arial" panose="020B0604020202020204" pitchFamily="34" charset="0"/>
              </a:rPr>
              <a:t>μυων</a:t>
            </a:r>
            <a:r>
              <a:rPr lang="el-GR" sz="2000" b="1"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 </a:t>
            </a:r>
            <a:r>
              <a:rPr lang="el-GR" sz="2000" b="1" dirty="0" err="1">
                <a:latin typeface="Arial" panose="020B0604020202020204" pitchFamily="34" charset="0"/>
                <a:cs typeface="Arial" panose="020B0604020202020204" pitchFamily="34" charset="0"/>
              </a:rPr>
              <a:t>καταγματα</a:t>
            </a:r>
            <a:endParaRPr lang="en-US" sz="2000" b="1" dirty="0">
              <a:latin typeface="Arial" panose="020B0604020202020204" pitchFamily="34" charset="0"/>
              <a:cs typeface="Arial" panose="020B0604020202020204" pitchFamily="34" charset="0"/>
            </a:endParaRPr>
          </a:p>
        </p:txBody>
      </p:sp>
      <p:pic>
        <p:nvPicPr>
          <p:cNvPr id="7" name="Εικόνα 6"/>
          <p:cNvPicPr>
            <a:picLocks noChangeAspect="1"/>
          </p:cNvPicPr>
          <p:nvPr/>
        </p:nvPicPr>
        <p:blipFill>
          <a:blip r:embed="rId3"/>
          <a:stretch>
            <a:fillRect/>
          </a:stretch>
        </p:blipFill>
        <p:spPr>
          <a:xfrm>
            <a:off x="92514" y="79157"/>
            <a:ext cx="877900" cy="847417"/>
          </a:xfrm>
          <a:prstGeom prst="rect">
            <a:avLst/>
          </a:prstGeom>
        </p:spPr>
      </p:pic>
      <p:pic>
        <p:nvPicPr>
          <p:cNvPr id="8" name="Εικόνα 7"/>
          <p:cNvPicPr>
            <a:picLocks noChangeAspect="1"/>
          </p:cNvPicPr>
          <p:nvPr/>
        </p:nvPicPr>
        <p:blipFill>
          <a:blip r:embed="rId4"/>
          <a:stretch>
            <a:fillRect/>
          </a:stretch>
        </p:blipFill>
        <p:spPr>
          <a:xfrm>
            <a:off x="8100392" y="23290"/>
            <a:ext cx="1005927" cy="1066892"/>
          </a:xfrm>
          <a:prstGeom prst="rect">
            <a:avLst/>
          </a:prstGeom>
        </p:spPr>
      </p:pic>
      <p:pic>
        <p:nvPicPr>
          <p:cNvPr id="10" name="Εικόνα 9"/>
          <p:cNvPicPr>
            <a:picLocks noChangeAspect="1"/>
          </p:cNvPicPr>
          <p:nvPr/>
        </p:nvPicPr>
        <p:blipFill>
          <a:blip r:embed="rId5"/>
          <a:stretch>
            <a:fillRect/>
          </a:stretch>
        </p:blipFill>
        <p:spPr>
          <a:xfrm>
            <a:off x="179512" y="5076764"/>
            <a:ext cx="3009900" cy="1771650"/>
          </a:xfrm>
          <a:prstGeom prst="rect">
            <a:avLst/>
          </a:prstGeom>
        </p:spPr>
      </p:pic>
      <p:pic>
        <p:nvPicPr>
          <p:cNvPr id="13" name="Εικόνα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60032" y="836712"/>
            <a:ext cx="3021464" cy="4236770"/>
          </a:xfrm>
          <a:prstGeom prst="rect">
            <a:avLst/>
          </a:prstGeom>
        </p:spPr>
      </p:pic>
    </p:spTree>
    <p:extLst>
      <p:ext uri="{BB962C8B-B14F-4D97-AF65-F5344CB8AC3E}">
        <p14:creationId xmlns:p14="http://schemas.microsoft.com/office/powerpoint/2010/main" val="6668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p:cNvPicPr>
            <a:picLocks noGrp="1" noChangeAspect="1"/>
          </p:cNvPicPr>
          <p:nvPr>
            <p:ph sz="half" idx="1"/>
          </p:nvPr>
        </p:nvPicPr>
        <p:blipFill>
          <a:blip r:embed="rId2"/>
          <a:stretch>
            <a:fillRect/>
          </a:stretch>
        </p:blipFill>
        <p:spPr>
          <a:xfrm>
            <a:off x="822325" y="1648353"/>
            <a:ext cx="3200400" cy="2610381"/>
          </a:xfrm>
          <a:prstGeom prst="rect">
            <a:avLst/>
          </a:prstGeom>
        </p:spPr>
      </p:pic>
      <p:pic>
        <p:nvPicPr>
          <p:cNvPr id="7" name="Θέση περιεχομένου 6"/>
          <p:cNvPicPr>
            <a:picLocks noGrp="1" noChangeAspect="1"/>
          </p:cNvPicPr>
          <p:nvPr>
            <p:ph sz="half" idx="2"/>
          </p:nvPr>
        </p:nvPicPr>
        <p:blipFill>
          <a:blip r:embed="rId3"/>
          <a:stretch>
            <a:fillRect/>
          </a:stretch>
        </p:blipFill>
        <p:spPr>
          <a:xfrm>
            <a:off x="4700588" y="1672770"/>
            <a:ext cx="3200400" cy="2561548"/>
          </a:xfrm>
          <a:prstGeom prst="rect">
            <a:avLst/>
          </a:prstGeom>
        </p:spPr>
      </p:pic>
      <p:sp>
        <p:nvSpPr>
          <p:cNvPr id="8" name="Τίτλος 1"/>
          <p:cNvSpPr>
            <a:spLocks noGrp="1"/>
          </p:cNvSpPr>
          <p:nvPr>
            <p:ph type="title"/>
          </p:nvPr>
        </p:nvSpPr>
        <p:spPr>
          <a:xfrm>
            <a:off x="1331639" y="404664"/>
            <a:ext cx="6768303" cy="398944"/>
          </a:xfrm>
        </p:spPr>
        <p:txBody>
          <a:bodyPr/>
          <a:lstStyle/>
          <a:p>
            <a:r>
              <a:rPr lang="el-GR" sz="2000" b="1" dirty="0" err="1">
                <a:latin typeface="Arial" panose="020B0604020202020204" pitchFamily="34" charset="0"/>
                <a:cs typeface="Arial" panose="020B0604020202020204" pitchFamily="34" charset="0"/>
              </a:rPr>
              <a:t>Κακωσεις</a:t>
            </a:r>
            <a:r>
              <a:rPr lang="el-GR" sz="2000" b="1" dirty="0">
                <a:latin typeface="Arial" panose="020B0604020202020204" pitchFamily="34" charset="0"/>
                <a:cs typeface="Arial" panose="020B0604020202020204" pitchFamily="34" charset="0"/>
              </a:rPr>
              <a:t> </a:t>
            </a:r>
            <a:r>
              <a:rPr lang="el-GR" sz="2000" b="1" dirty="0" err="1">
                <a:latin typeface="Arial" panose="020B0604020202020204" pitchFamily="34" charset="0"/>
                <a:cs typeface="Arial" panose="020B0604020202020204" pitchFamily="34" charset="0"/>
              </a:rPr>
              <a:t>οστων</a:t>
            </a:r>
            <a:r>
              <a:rPr lang="en-US" sz="2000" b="1" dirty="0">
                <a:latin typeface="Arial" panose="020B0604020202020204" pitchFamily="34" charset="0"/>
                <a:cs typeface="Arial" panose="020B0604020202020204" pitchFamily="34" charset="0"/>
              </a:rPr>
              <a:t>/</a:t>
            </a:r>
            <a:r>
              <a:rPr lang="el-GR" sz="2000" b="1" dirty="0" err="1">
                <a:latin typeface="Arial" panose="020B0604020202020204" pitchFamily="34" charset="0"/>
                <a:cs typeface="Arial" panose="020B0604020202020204" pitchFamily="34" charset="0"/>
              </a:rPr>
              <a:t>αρθρωσεων</a:t>
            </a:r>
            <a:r>
              <a:rPr lang="en-US" sz="2000" b="1" dirty="0">
                <a:latin typeface="Arial" panose="020B0604020202020204" pitchFamily="34" charset="0"/>
                <a:cs typeface="Arial" panose="020B0604020202020204" pitchFamily="34" charset="0"/>
              </a:rPr>
              <a:t>/</a:t>
            </a:r>
            <a:r>
              <a:rPr lang="el-GR" sz="2000" b="1" dirty="0" err="1">
                <a:latin typeface="Arial" panose="020B0604020202020204" pitchFamily="34" charset="0"/>
                <a:cs typeface="Arial" panose="020B0604020202020204" pitchFamily="34" charset="0"/>
              </a:rPr>
              <a:t>μυων</a:t>
            </a:r>
            <a:r>
              <a:rPr lang="el-GR" sz="2000" b="1"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 </a:t>
            </a:r>
            <a:r>
              <a:rPr lang="el-GR" sz="2000" b="1" dirty="0" err="1">
                <a:latin typeface="Arial" panose="020B0604020202020204" pitchFamily="34" charset="0"/>
                <a:cs typeface="Arial" panose="020B0604020202020204" pitchFamily="34" charset="0"/>
              </a:rPr>
              <a:t>καταγματα</a:t>
            </a:r>
            <a:endParaRPr lang="en-US" sz="2000" dirty="0"/>
          </a:p>
        </p:txBody>
      </p:sp>
      <p:pic>
        <p:nvPicPr>
          <p:cNvPr id="9" name="Εικόνα 8"/>
          <p:cNvPicPr>
            <a:picLocks noChangeAspect="1"/>
          </p:cNvPicPr>
          <p:nvPr/>
        </p:nvPicPr>
        <p:blipFill>
          <a:blip r:embed="rId4"/>
          <a:stretch>
            <a:fillRect/>
          </a:stretch>
        </p:blipFill>
        <p:spPr>
          <a:xfrm>
            <a:off x="43896" y="45073"/>
            <a:ext cx="877900" cy="847417"/>
          </a:xfrm>
          <a:prstGeom prst="rect">
            <a:avLst/>
          </a:prstGeom>
        </p:spPr>
      </p:pic>
      <p:pic>
        <p:nvPicPr>
          <p:cNvPr id="10" name="Εικόνα 9"/>
          <p:cNvPicPr>
            <a:picLocks noChangeAspect="1"/>
          </p:cNvPicPr>
          <p:nvPr/>
        </p:nvPicPr>
        <p:blipFill>
          <a:blip r:embed="rId5"/>
          <a:stretch>
            <a:fillRect/>
          </a:stretch>
        </p:blipFill>
        <p:spPr>
          <a:xfrm>
            <a:off x="8099943" y="31804"/>
            <a:ext cx="1012024" cy="1066892"/>
          </a:xfrm>
          <a:prstGeom prst="rect">
            <a:avLst/>
          </a:prstGeom>
        </p:spPr>
      </p:pic>
      <p:sp>
        <p:nvSpPr>
          <p:cNvPr id="11" name="Ορθογώνιο 10"/>
          <p:cNvSpPr/>
          <p:nvPr/>
        </p:nvSpPr>
        <p:spPr>
          <a:xfrm>
            <a:off x="1331640" y="1340768"/>
            <a:ext cx="2103461" cy="369332"/>
          </a:xfrm>
          <a:prstGeom prst="rect">
            <a:avLst/>
          </a:prstGeom>
        </p:spPr>
        <p:txBody>
          <a:bodyPr wrap="none">
            <a:spAutoFit/>
          </a:bodyPr>
          <a:lstStyle/>
          <a:p>
            <a:r>
              <a:rPr lang="el-GR" dirty="0" err="1"/>
              <a:t>Εξάρθρημα</a:t>
            </a:r>
            <a:r>
              <a:rPr lang="el-GR" dirty="0"/>
              <a:t> Αγκώνα</a:t>
            </a:r>
          </a:p>
        </p:txBody>
      </p:sp>
      <p:pic>
        <p:nvPicPr>
          <p:cNvPr id="12" name="Εικόνα 11"/>
          <p:cNvPicPr>
            <a:picLocks noChangeAspect="1"/>
          </p:cNvPicPr>
          <p:nvPr/>
        </p:nvPicPr>
        <p:blipFill>
          <a:blip r:embed="rId6"/>
          <a:stretch>
            <a:fillRect/>
          </a:stretch>
        </p:blipFill>
        <p:spPr>
          <a:xfrm>
            <a:off x="3275856" y="5044422"/>
            <a:ext cx="1950889" cy="1804572"/>
          </a:xfrm>
          <a:prstGeom prst="rect">
            <a:avLst/>
          </a:prstGeom>
        </p:spPr>
      </p:pic>
      <p:sp>
        <p:nvSpPr>
          <p:cNvPr id="14" name="Ορθογώνιο 13"/>
          <p:cNvSpPr/>
          <p:nvPr/>
        </p:nvSpPr>
        <p:spPr>
          <a:xfrm>
            <a:off x="3203848" y="4653136"/>
            <a:ext cx="2228495" cy="369332"/>
          </a:xfrm>
          <a:prstGeom prst="rect">
            <a:avLst/>
          </a:prstGeom>
        </p:spPr>
        <p:txBody>
          <a:bodyPr wrap="none">
            <a:spAutoFit/>
          </a:bodyPr>
          <a:lstStyle/>
          <a:p>
            <a:r>
              <a:rPr lang="el-GR" dirty="0" err="1"/>
              <a:t>Εξάρθρημα</a:t>
            </a:r>
            <a:r>
              <a:rPr lang="el-GR" dirty="0"/>
              <a:t> Αντίχειρα</a:t>
            </a:r>
          </a:p>
        </p:txBody>
      </p:sp>
    </p:spTree>
    <p:extLst>
      <p:ext uri="{BB962C8B-B14F-4D97-AF65-F5344CB8AC3E}">
        <p14:creationId xmlns:p14="http://schemas.microsoft.com/office/powerpoint/2010/main" val="1913815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Θέση περιεχομένου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971599" y="736266"/>
            <a:ext cx="3066029" cy="4276910"/>
          </a:xfrm>
        </p:spPr>
      </p:pic>
      <p:pic>
        <p:nvPicPr>
          <p:cNvPr id="8" name="Θέση περιεχομένου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26639" y="836712"/>
            <a:ext cx="3122562" cy="4214443"/>
          </a:xfrm>
        </p:spPr>
      </p:pic>
      <p:sp>
        <p:nvSpPr>
          <p:cNvPr id="4" name="Τίτλος 3"/>
          <p:cNvSpPr>
            <a:spLocks noGrp="1"/>
          </p:cNvSpPr>
          <p:nvPr>
            <p:ph type="title"/>
          </p:nvPr>
        </p:nvSpPr>
        <p:spPr>
          <a:xfrm>
            <a:off x="1187624" y="365760"/>
            <a:ext cx="6768752" cy="326936"/>
          </a:xfrm>
        </p:spPr>
        <p:txBody>
          <a:bodyPr/>
          <a:lstStyle/>
          <a:p>
            <a:r>
              <a:rPr lang="el-GR" sz="2000" b="1" dirty="0" err="1">
                <a:latin typeface="Arial" panose="020B0604020202020204" pitchFamily="34" charset="0"/>
                <a:cs typeface="Arial" panose="020B0604020202020204" pitchFamily="34" charset="0"/>
              </a:rPr>
              <a:t>Κακωσεις</a:t>
            </a:r>
            <a:r>
              <a:rPr lang="el-GR" sz="2000" b="1" dirty="0">
                <a:latin typeface="Arial" panose="020B0604020202020204" pitchFamily="34" charset="0"/>
                <a:cs typeface="Arial" panose="020B0604020202020204" pitchFamily="34" charset="0"/>
              </a:rPr>
              <a:t> </a:t>
            </a:r>
            <a:r>
              <a:rPr lang="el-GR" sz="2000" b="1" dirty="0" err="1">
                <a:latin typeface="Arial" panose="020B0604020202020204" pitchFamily="34" charset="0"/>
                <a:cs typeface="Arial" panose="020B0604020202020204" pitchFamily="34" charset="0"/>
              </a:rPr>
              <a:t>οστων</a:t>
            </a:r>
            <a:r>
              <a:rPr lang="en-US" sz="2000" b="1" dirty="0">
                <a:latin typeface="Arial" panose="020B0604020202020204" pitchFamily="34" charset="0"/>
                <a:cs typeface="Arial" panose="020B0604020202020204" pitchFamily="34" charset="0"/>
              </a:rPr>
              <a:t>/</a:t>
            </a:r>
            <a:r>
              <a:rPr lang="el-GR" sz="2000" b="1" dirty="0" err="1">
                <a:latin typeface="Arial" panose="020B0604020202020204" pitchFamily="34" charset="0"/>
                <a:cs typeface="Arial" panose="020B0604020202020204" pitchFamily="34" charset="0"/>
              </a:rPr>
              <a:t>αρθρωσεων</a:t>
            </a:r>
            <a:r>
              <a:rPr lang="en-US" sz="2000" b="1" dirty="0">
                <a:latin typeface="Arial" panose="020B0604020202020204" pitchFamily="34" charset="0"/>
                <a:cs typeface="Arial" panose="020B0604020202020204" pitchFamily="34" charset="0"/>
              </a:rPr>
              <a:t>/</a:t>
            </a:r>
            <a:r>
              <a:rPr lang="el-GR" sz="2000" b="1" dirty="0" err="1">
                <a:latin typeface="Arial" panose="020B0604020202020204" pitchFamily="34" charset="0"/>
                <a:cs typeface="Arial" panose="020B0604020202020204" pitchFamily="34" charset="0"/>
              </a:rPr>
              <a:t>μυων</a:t>
            </a:r>
            <a:r>
              <a:rPr lang="el-GR" sz="2000" b="1"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 </a:t>
            </a:r>
            <a:r>
              <a:rPr lang="el-GR" sz="2000" b="1" dirty="0" err="1">
                <a:latin typeface="Arial" panose="020B0604020202020204" pitchFamily="34" charset="0"/>
                <a:cs typeface="Arial" panose="020B0604020202020204" pitchFamily="34" charset="0"/>
              </a:rPr>
              <a:t>καταγματα</a:t>
            </a:r>
            <a:endParaRPr lang="en-US" sz="2000" dirty="0"/>
          </a:p>
        </p:txBody>
      </p:sp>
      <p:pic>
        <p:nvPicPr>
          <p:cNvPr id="5" name="Εικόνα 4"/>
          <p:cNvPicPr>
            <a:picLocks noChangeAspect="1"/>
          </p:cNvPicPr>
          <p:nvPr/>
        </p:nvPicPr>
        <p:blipFill>
          <a:blip r:embed="rId4"/>
          <a:stretch>
            <a:fillRect/>
          </a:stretch>
        </p:blipFill>
        <p:spPr>
          <a:xfrm>
            <a:off x="43896" y="45073"/>
            <a:ext cx="877900" cy="847417"/>
          </a:xfrm>
          <a:prstGeom prst="rect">
            <a:avLst/>
          </a:prstGeom>
        </p:spPr>
      </p:pic>
      <p:pic>
        <p:nvPicPr>
          <p:cNvPr id="6" name="Εικόνα 5"/>
          <p:cNvPicPr>
            <a:picLocks noChangeAspect="1"/>
          </p:cNvPicPr>
          <p:nvPr/>
        </p:nvPicPr>
        <p:blipFill>
          <a:blip r:embed="rId5"/>
          <a:stretch>
            <a:fillRect/>
          </a:stretch>
        </p:blipFill>
        <p:spPr>
          <a:xfrm>
            <a:off x="8099943" y="31804"/>
            <a:ext cx="1012024" cy="1066892"/>
          </a:xfrm>
          <a:prstGeom prst="rect">
            <a:avLst/>
          </a:prstGeom>
        </p:spPr>
      </p:pic>
    </p:spTree>
    <p:extLst>
      <p:ext uri="{BB962C8B-B14F-4D97-AF65-F5344CB8AC3E}">
        <p14:creationId xmlns:p14="http://schemas.microsoft.com/office/powerpoint/2010/main" val="1804918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99592" y="757687"/>
            <a:ext cx="2952328" cy="4256846"/>
          </a:xfrm>
        </p:spPr>
      </p:pic>
      <p:pic>
        <p:nvPicPr>
          <p:cNvPr id="6" name="Θέση περιεχομένου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16016" y="686268"/>
            <a:ext cx="3024336" cy="4326810"/>
          </a:xfrm>
        </p:spPr>
      </p:pic>
      <p:sp>
        <p:nvSpPr>
          <p:cNvPr id="4" name="Τίτλος 3"/>
          <p:cNvSpPr>
            <a:spLocks noGrp="1"/>
          </p:cNvSpPr>
          <p:nvPr>
            <p:ph type="title"/>
          </p:nvPr>
        </p:nvSpPr>
        <p:spPr>
          <a:xfrm>
            <a:off x="1259632" y="365760"/>
            <a:ext cx="6768752" cy="326936"/>
          </a:xfrm>
        </p:spPr>
        <p:txBody>
          <a:bodyPr/>
          <a:lstStyle/>
          <a:p>
            <a:r>
              <a:rPr lang="el-GR" sz="2000" b="1" dirty="0" err="1">
                <a:latin typeface="Arial" panose="020B0604020202020204" pitchFamily="34" charset="0"/>
                <a:cs typeface="Arial" panose="020B0604020202020204" pitchFamily="34" charset="0"/>
              </a:rPr>
              <a:t>Κακωσεις</a:t>
            </a:r>
            <a:r>
              <a:rPr lang="el-GR" sz="2000" b="1" dirty="0">
                <a:latin typeface="Arial" panose="020B0604020202020204" pitchFamily="34" charset="0"/>
                <a:cs typeface="Arial" panose="020B0604020202020204" pitchFamily="34" charset="0"/>
              </a:rPr>
              <a:t> </a:t>
            </a:r>
            <a:r>
              <a:rPr lang="el-GR" sz="2000" b="1" dirty="0" err="1">
                <a:latin typeface="Arial" panose="020B0604020202020204" pitchFamily="34" charset="0"/>
                <a:cs typeface="Arial" panose="020B0604020202020204" pitchFamily="34" charset="0"/>
              </a:rPr>
              <a:t>οστων</a:t>
            </a:r>
            <a:r>
              <a:rPr lang="en-US" sz="2000" b="1" dirty="0">
                <a:latin typeface="Arial" panose="020B0604020202020204" pitchFamily="34" charset="0"/>
                <a:cs typeface="Arial" panose="020B0604020202020204" pitchFamily="34" charset="0"/>
              </a:rPr>
              <a:t>/</a:t>
            </a:r>
            <a:r>
              <a:rPr lang="el-GR" sz="2000" b="1" dirty="0" err="1">
                <a:latin typeface="Arial" panose="020B0604020202020204" pitchFamily="34" charset="0"/>
                <a:cs typeface="Arial" panose="020B0604020202020204" pitchFamily="34" charset="0"/>
              </a:rPr>
              <a:t>αρθρωσεων</a:t>
            </a:r>
            <a:r>
              <a:rPr lang="en-US" sz="2000" b="1" dirty="0">
                <a:latin typeface="Arial" panose="020B0604020202020204" pitchFamily="34" charset="0"/>
                <a:cs typeface="Arial" panose="020B0604020202020204" pitchFamily="34" charset="0"/>
              </a:rPr>
              <a:t>/</a:t>
            </a:r>
            <a:r>
              <a:rPr lang="el-GR" sz="2000" b="1" dirty="0" err="1">
                <a:latin typeface="Arial" panose="020B0604020202020204" pitchFamily="34" charset="0"/>
                <a:cs typeface="Arial" panose="020B0604020202020204" pitchFamily="34" charset="0"/>
              </a:rPr>
              <a:t>μυων</a:t>
            </a:r>
            <a:r>
              <a:rPr lang="el-GR" sz="2000" b="1"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 </a:t>
            </a:r>
            <a:r>
              <a:rPr lang="el-GR" sz="2000" b="1" dirty="0" err="1">
                <a:latin typeface="Arial" panose="020B0604020202020204" pitchFamily="34" charset="0"/>
                <a:cs typeface="Arial" panose="020B0604020202020204" pitchFamily="34" charset="0"/>
              </a:rPr>
              <a:t>καταγματα</a:t>
            </a:r>
            <a:endParaRPr lang="en-US" sz="2000" b="1" dirty="0"/>
          </a:p>
        </p:txBody>
      </p:sp>
      <p:pic>
        <p:nvPicPr>
          <p:cNvPr id="7" name="Εικόνα 6"/>
          <p:cNvPicPr>
            <a:picLocks noChangeAspect="1"/>
          </p:cNvPicPr>
          <p:nvPr/>
        </p:nvPicPr>
        <p:blipFill>
          <a:blip r:embed="rId4"/>
          <a:stretch>
            <a:fillRect/>
          </a:stretch>
        </p:blipFill>
        <p:spPr>
          <a:xfrm>
            <a:off x="43896" y="45073"/>
            <a:ext cx="877900" cy="847417"/>
          </a:xfrm>
          <a:prstGeom prst="rect">
            <a:avLst/>
          </a:prstGeom>
        </p:spPr>
      </p:pic>
      <p:pic>
        <p:nvPicPr>
          <p:cNvPr id="8" name="Εικόνα 7"/>
          <p:cNvPicPr>
            <a:picLocks noChangeAspect="1"/>
          </p:cNvPicPr>
          <p:nvPr/>
        </p:nvPicPr>
        <p:blipFill>
          <a:blip r:embed="rId5"/>
          <a:stretch>
            <a:fillRect/>
          </a:stretch>
        </p:blipFill>
        <p:spPr>
          <a:xfrm>
            <a:off x="8099943" y="31804"/>
            <a:ext cx="1012024" cy="1066892"/>
          </a:xfrm>
          <a:prstGeom prst="rect">
            <a:avLst/>
          </a:prstGeom>
        </p:spPr>
      </p:pic>
    </p:spTree>
    <p:extLst>
      <p:ext uri="{BB962C8B-B14F-4D97-AF65-F5344CB8AC3E}">
        <p14:creationId xmlns:p14="http://schemas.microsoft.com/office/powerpoint/2010/main" val="279900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1800" b="1" dirty="0" err="1">
                <a:solidFill>
                  <a:srgbClr val="C00000"/>
                </a:solidFill>
                <a:latin typeface="Arial" panose="020B0604020202020204" pitchFamily="34" charset="0"/>
                <a:cs typeface="Arial" panose="020B0604020202020204" pitchFamily="34" charset="0"/>
              </a:rPr>
              <a:t>Βιβλιογραφια</a:t>
            </a:r>
            <a:r>
              <a:rPr lang="el-GR" sz="1800" dirty="0">
                <a:solidFill>
                  <a:srgbClr val="C00000"/>
                </a:solidFill>
                <a:latin typeface="Arial" panose="020B0604020202020204" pitchFamily="34" charset="0"/>
                <a:cs typeface="Arial" panose="020B0604020202020204" pitchFamily="34" charset="0"/>
              </a:rPr>
              <a:t> </a:t>
            </a:r>
            <a:r>
              <a:rPr lang="el-GR" sz="1800" b="1" dirty="0">
                <a:solidFill>
                  <a:srgbClr val="C00000"/>
                </a:solidFill>
                <a:latin typeface="Arial" panose="020B0604020202020204" pitchFamily="34" charset="0"/>
                <a:cs typeface="Arial" panose="020B0604020202020204" pitchFamily="34" charset="0"/>
              </a:rPr>
              <a:t>– </a:t>
            </a:r>
            <a:r>
              <a:rPr lang="el-GR" sz="1800" b="1" dirty="0" err="1">
                <a:solidFill>
                  <a:srgbClr val="C00000"/>
                </a:solidFill>
                <a:latin typeface="Arial" panose="020B0604020202020204" pitchFamily="34" charset="0"/>
                <a:cs typeface="Arial" panose="020B0604020202020204" pitchFamily="34" charset="0"/>
              </a:rPr>
              <a:t>εικονεσ</a:t>
            </a:r>
            <a:r>
              <a:rPr lang="el-GR" sz="1800" b="1" dirty="0">
                <a:solidFill>
                  <a:srgbClr val="C00000"/>
                </a:solidFill>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a:xfrm>
            <a:off x="822960" y="1100629"/>
            <a:ext cx="4397112" cy="1104236"/>
          </a:xfrm>
        </p:spPr>
        <p:txBody>
          <a:bodyPr/>
          <a:lstStyle/>
          <a:p>
            <a:pPr>
              <a:buFont typeface="Arial" panose="020B0604020202020204" pitchFamily="34" charset="0"/>
              <a:buChar char="•"/>
            </a:pPr>
            <a:r>
              <a:rPr lang="el-GR" sz="1400" dirty="0" err="1">
                <a:latin typeface="Arial" panose="020B0604020202020204" pitchFamily="34" charset="0"/>
                <a:cs typeface="Arial" panose="020B0604020202020204" pitchFamily="34" charset="0"/>
              </a:rPr>
              <a:t>Βικιπαιδεία</a:t>
            </a:r>
            <a:endParaRPr lang="el-GR" sz="1400" dirty="0">
              <a:latin typeface="Arial" panose="020B0604020202020204" pitchFamily="34" charset="0"/>
              <a:cs typeface="Arial" panose="020B0604020202020204" pitchFamily="34" charset="0"/>
            </a:endParaRPr>
          </a:p>
          <a:p>
            <a:pPr>
              <a:buFont typeface="Arial" panose="020B0604020202020204" pitchFamily="34" charset="0"/>
              <a:buChar char="•"/>
            </a:pPr>
            <a:r>
              <a:rPr lang="el-GR" sz="1400" dirty="0">
                <a:latin typeface="Arial" panose="020B0604020202020204" pitchFamily="34" charset="0"/>
                <a:cs typeface="Arial" panose="020B0604020202020204" pitchFamily="34" charset="0"/>
              </a:rPr>
              <a:t>Διαδίκτυο </a:t>
            </a:r>
          </a:p>
          <a:p>
            <a:pPr>
              <a:buFont typeface="Arial" panose="020B0604020202020204" pitchFamily="34" charset="0"/>
              <a:buChar char="•"/>
            </a:pPr>
            <a:r>
              <a:rPr lang="el-GR" sz="1400" dirty="0">
                <a:latin typeface="Arial" panose="020B0604020202020204" pitchFamily="34" charset="0"/>
                <a:cs typeface="Arial" panose="020B0604020202020204" pitchFamily="34" charset="0"/>
              </a:rPr>
              <a:t>Εγκόλπιο βρετανικού ερυθρού σταυρού</a:t>
            </a:r>
          </a:p>
          <a:p>
            <a:endParaRPr lang="en-US" dirty="0">
              <a:latin typeface="Arial" panose="020B0604020202020204" pitchFamily="34" charset="0"/>
              <a:cs typeface="Arial" panose="020B0604020202020204" pitchFamily="34"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2787" y="0"/>
            <a:ext cx="811213"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245"/>
            <a:ext cx="7254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904" y="5790872"/>
            <a:ext cx="10064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756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05001" y="1214178"/>
            <a:ext cx="8479588" cy="3858983"/>
          </a:xfrm>
        </p:spPr>
        <p:txBody>
          <a:bodyPr/>
          <a:lstStyle/>
          <a:p>
            <a:pPr algn="ctr"/>
            <a:endParaRPr lang="el-GR" dirty="0"/>
          </a:p>
          <a:p>
            <a:pPr algn="ctr"/>
            <a:endParaRPr lang="el-GR" dirty="0"/>
          </a:p>
          <a:p>
            <a:pPr algn="ctr"/>
            <a:r>
              <a:rPr lang="el-GR" sz="4000" dirty="0">
                <a:solidFill>
                  <a:srgbClr val="C00000"/>
                </a:solidFill>
                <a:latin typeface="Arial" panose="020B0604020202020204" pitchFamily="34" charset="0"/>
                <a:cs typeface="Arial" panose="020B0604020202020204" pitchFamily="34" charset="0"/>
              </a:rPr>
              <a:t>ΣΑΣ ΕΥΧΑΡΙΣΤΟΥΜΕ</a:t>
            </a:r>
          </a:p>
          <a:p>
            <a:pPr algn="ctr"/>
            <a:r>
              <a:rPr lang="el-GR" sz="4000" dirty="0">
                <a:solidFill>
                  <a:srgbClr val="C00000"/>
                </a:solidFill>
                <a:latin typeface="Arial" panose="020B0604020202020204" pitchFamily="34" charset="0"/>
                <a:cs typeface="Arial" panose="020B0604020202020204" pitchFamily="34" charset="0"/>
              </a:rPr>
              <a:t> ΓΙΑ ΤΗΝ </a:t>
            </a:r>
          </a:p>
          <a:p>
            <a:pPr algn="ctr"/>
            <a:r>
              <a:rPr lang="el-GR" sz="4000" dirty="0">
                <a:solidFill>
                  <a:srgbClr val="C00000"/>
                </a:solidFill>
                <a:latin typeface="Arial" panose="020B0604020202020204" pitchFamily="34" charset="0"/>
                <a:cs typeface="Arial" panose="020B0604020202020204" pitchFamily="34" charset="0"/>
              </a:rPr>
              <a:t>ΠΡΟΣΟΧΗ ΣΑΣ</a:t>
            </a:r>
            <a:endParaRPr lang="en-US" sz="4000" dirty="0">
              <a:solidFill>
                <a:srgbClr val="C00000"/>
              </a:solidFill>
              <a:latin typeface="Arial" panose="020B0604020202020204" pitchFamily="34" charset="0"/>
              <a:cs typeface="Arial" panose="020B0604020202020204" pitchFamily="34" charset="0"/>
            </a:endParaRPr>
          </a:p>
        </p:txBody>
      </p:sp>
      <p:pic>
        <p:nvPicPr>
          <p:cNvPr id="4" name="Picture 7" descr="C:\Users\user\Desktop\Πολιτική Προστασία\ΠΟΛΙΤΙΚΗ ΠΡΟΣΤΑΣΙΑ από Γ.Παπούλια_10_11_15\ΣΗΜΑ-ΠΟΛ-ΠΡΟΣΤ.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59138"/>
            <a:ext cx="1008112" cy="979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9825" y="5793955"/>
            <a:ext cx="1008112" cy="1064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6376" y="116632"/>
            <a:ext cx="1029918" cy="1029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Ορθογώνιο 6"/>
          <p:cNvSpPr/>
          <p:nvPr/>
        </p:nvSpPr>
        <p:spPr>
          <a:xfrm>
            <a:off x="28600" y="4630627"/>
            <a:ext cx="5341281" cy="407804"/>
          </a:xfrm>
          <a:prstGeom prst="rect">
            <a:avLst/>
          </a:prstGeom>
        </p:spPr>
        <p:txBody>
          <a:bodyPr wrap="square">
            <a:spAutoFit/>
          </a:bodyPr>
          <a:lstStyle/>
          <a:p>
            <a:pPr indent="-341313">
              <a:lnSpc>
                <a:spcPct val="90000"/>
              </a:lnSpc>
              <a:spcBef>
                <a:spcPts val="275"/>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en-US" sz="1000" dirty="0">
                <a:solidFill>
                  <a:srgbClr val="CC0000"/>
                </a:solidFill>
                <a:latin typeface="Arial" panose="020B0604020202020204" pitchFamily="34" charset="0"/>
                <a:cs typeface="Arial" panose="020B0604020202020204" pitchFamily="34" charset="0"/>
              </a:rPr>
              <a:t>Copyright </a:t>
            </a:r>
            <a:r>
              <a:rPr lang="el-GR" altLang="en-US" sz="1000" dirty="0">
                <a:solidFill>
                  <a:srgbClr val="CC0000"/>
                </a:solidFill>
                <a:latin typeface="Arial" panose="020B0604020202020204" pitchFamily="34" charset="0"/>
                <a:cs typeface="Arial" panose="020B0604020202020204" pitchFamily="34" charset="0"/>
              </a:rPr>
              <a:t>20</a:t>
            </a:r>
            <a:r>
              <a:rPr lang="en-US" altLang="en-US" sz="1000" dirty="0">
                <a:solidFill>
                  <a:srgbClr val="CC0000"/>
                </a:solidFill>
                <a:latin typeface="Arial" panose="020B0604020202020204" pitchFamily="34" charset="0"/>
                <a:cs typeface="Arial" panose="020B0604020202020204" pitchFamily="34" charset="0"/>
              </a:rPr>
              <a:t>22</a:t>
            </a:r>
            <a:r>
              <a:rPr lang="el-GR" altLang="en-US" sz="1000" dirty="0">
                <a:solidFill>
                  <a:srgbClr val="CC0000"/>
                </a:solidFill>
                <a:latin typeface="Arial" panose="020B0604020202020204" pitchFamily="34" charset="0"/>
                <a:cs typeface="Arial" panose="020B0604020202020204" pitchFamily="34" charset="0"/>
              </a:rPr>
              <a:t>, ΑΡΙΣΤΟΤΕΛΕΙΟ ΠΑΝΕΠΙΣΤΗΜΙΟ ΘΕΣΣΑΛΟΝΙΚΗΣ</a:t>
            </a:r>
          </a:p>
          <a:p>
            <a:pPr indent="-341313">
              <a:lnSpc>
                <a:spcPct val="90000"/>
              </a:lnSpc>
              <a:spcBef>
                <a:spcPts val="275"/>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altLang="en-US" sz="1000" dirty="0">
                <a:solidFill>
                  <a:srgbClr val="CC0000"/>
                </a:solidFill>
                <a:latin typeface="Arial" panose="020B0604020202020204" pitchFamily="34" charset="0"/>
                <a:cs typeface="Arial" panose="020B0604020202020204" pitchFamily="34" charset="0"/>
              </a:rPr>
              <a:t>ΑΥΤΟΤΕΛΕΣ ΓΡΑΦΕΙΟ ΠΟΛΙΤΙΚΗΣ ΠΡΟΣΤΑΣΙΑΣ</a:t>
            </a:r>
          </a:p>
        </p:txBody>
      </p:sp>
    </p:spTree>
    <p:extLst>
      <p:ext uri="{BB962C8B-B14F-4D97-AF65-F5344CB8AC3E}">
        <p14:creationId xmlns:p14="http://schemas.microsoft.com/office/powerpoint/2010/main" val="3886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2"/>
          </p:nvPr>
        </p:nvSpPr>
        <p:spPr>
          <a:xfrm>
            <a:off x="395536" y="332656"/>
            <a:ext cx="6552728" cy="4680520"/>
          </a:xfrm>
        </p:spPr>
        <p:txBody>
          <a:bodyPr>
            <a:noAutofit/>
          </a:bodyPr>
          <a:lstStyle/>
          <a:p>
            <a:pPr algn="just">
              <a:lnSpc>
                <a:spcPct val="150000"/>
              </a:lnSpc>
            </a:pPr>
            <a:r>
              <a:rPr lang="el-GR" sz="1200" b="0" u="sng" dirty="0">
                <a:latin typeface="Arial" panose="020B0604020202020204" pitchFamily="34" charset="0"/>
                <a:cs typeface="Arial" panose="020B0604020202020204" pitchFamily="34" charset="0"/>
              </a:rPr>
              <a:t>Αγωγή και Στόχος μας είναι</a:t>
            </a:r>
            <a:r>
              <a:rPr lang="el-GR" sz="1200" b="0" dirty="0">
                <a:latin typeface="Arial" panose="020B0604020202020204" pitchFamily="34" charset="0"/>
                <a:cs typeface="Arial" panose="020B0604020202020204" pitchFamily="34" charset="0"/>
              </a:rPr>
              <a:t>: (συνέχεια)</a:t>
            </a:r>
          </a:p>
          <a:p>
            <a:pPr algn="just">
              <a:lnSpc>
                <a:spcPct val="150000"/>
              </a:lnSpc>
              <a:buFont typeface="Arial" panose="020B0604020202020204" pitchFamily="34" charset="0"/>
              <a:buChar char="•"/>
            </a:pPr>
            <a:r>
              <a:rPr lang="el-GR" sz="1200" b="0" dirty="0">
                <a:latin typeface="Arial" panose="020B0604020202020204" pitchFamily="34" charset="0"/>
                <a:cs typeface="Arial" panose="020B0604020202020204" pitchFamily="34" charset="0"/>
              </a:rPr>
              <a:t>Ο έλεγχος τις απώλειας του αίματος.</a:t>
            </a:r>
          </a:p>
          <a:p>
            <a:pPr algn="just">
              <a:lnSpc>
                <a:spcPct val="150000"/>
              </a:lnSpc>
              <a:buFont typeface="Arial" panose="020B0604020202020204" pitchFamily="34" charset="0"/>
              <a:buChar char="•"/>
            </a:pPr>
            <a:r>
              <a:rPr lang="el-GR" sz="1200" b="0" dirty="0">
                <a:latin typeface="Arial" panose="020B0604020202020204" pitchFamily="34" charset="0"/>
                <a:cs typeface="Arial" panose="020B0604020202020204" pitchFamily="34" charset="0"/>
              </a:rPr>
              <a:t>Να διατηρήσουμε ανοιχτές τις αναπνευστικές οδούς.</a:t>
            </a:r>
          </a:p>
          <a:p>
            <a:pPr algn="just">
              <a:lnSpc>
                <a:spcPct val="150000"/>
              </a:lnSpc>
              <a:buFont typeface="+mj-lt"/>
              <a:buAutoNum type="arabicPeriod"/>
            </a:pPr>
            <a:r>
              <a:rPr lang="el-GR" sz="1200" b="0" dirty="0">
                <a:latin typeface="Arial" panose="020B0604020202020204" pitchFamily="34" charset="0"/>
                <a:cs typeface="Arial" panose="020B0604020202020204" pitchFamily="34" charset="0"/>
              </a:rPr>
              <a:t>Βάζουμε τον πάσχοντα καθιστό με το κεφάλι σκυμμένο αρκετά μπροστά.                      (Σε διαφορετική περίπτωση το αίμα το αίμα θα τρέξει στο φάρυγγα προκαλώντας εμετό.)</a:t>
            </a:r>
          </a:p>
          <a:p>
            <a:pPr algn="just">
              <a:buFont typeface="+mj-lt"/>
              <a:buAutoNum type="arabicPeriod"/>
            </a:pPr>
            <a:r>
              <a:rPr lang="el-GR" sz="1200" b="0" dirty="0">
                <a:latin typeface="Arial" panose="020B0604020202020204" pitchFamily="34" charset="0"/>
                <a:cs typeface="Arial" panose="020B0604020202020204" pitchFamily="34" charset="0"/>
              </a:rPr>
              <a:t>Ζητήστε από τον πάσχοντα να αναπνέει από το στόμα για να παραμείνει ήρεμος πιέστε τη μύτη του κάτω από το κόκαλο αν χρειαστεί.</a:t>
            </a:r>
          </a:p>
          <a:p>
            <a:pPr algn="just">
              <a:buFont typeface="+mj-lt"/>
              <a:buAutoNum type="arabicPeriod"/>
            </a:pPr>
            <a:r>
              <a:rPr lang="el-GR" sz="1200" b="0" dirty="0">
                <a:latin typeface="Arial" panose="020B0604020202020204" pitchFamily="34" charset="0"/>
                <a:cs typeface="Arial" panose="020B0604020202020204" pitchFamily="34" charset="0"/>
              </a:rPr>
              <a:t>Πείτε του να μη μιλάει, καταπίνει, βήχει, φτύνει ή φτύνει γιατί αυτό διαταράσσει το σχηματισμό θρόμβου. Δώστε του ένα χαρτομάντηλο για να σκουπίζεται ή ένα δοχείο αν είναι μικρό παιδί για να στάζει το αίμα.</a:t>
            </a:r>
          </a:p>
          <a:p>
            <a:pPr algn="just">
              <a:buFont typeface="+mj-lt"/>
              <a:buAutoNum type="arabicPeriod"/>
            </a:pPr>
            <a:r>
              <a:rPr lang="el-GR" sz="1200" b="0" dirty="0">
                <a:latin typeface="Arial" panose="020B0604020202020204" pitchFamily="34" charset="0"/>
                <a:cs typeface="Arial" panose="020B0604020202020204" pitchFamily="34" charset="0"/>
              </a:rPr>
              <a:t>Μετά από 10΄ πείτε του να σταματήσει την πίεση αν εξακολουθεί να αιμορραγεί εφαρμόστε ξανά πίεση για περισσότερο από 10΄. Αν η ρινορραγία επιμένει για πάνω από 30΄ θα πρέπει να μεταφερθεί στο Νοσοκομείο.</a:t>
            </a:r>
          </a:p>
          <a:p>
            <a:pPr algn="just">
              <a:buFont typeface="+mj-lt"/>
              <a:buAutoNum type="arabicPeriod"/>
            </a:pPr>
            <a:r>
              <a:rPr lang="el-GR" sz="1200" b="0" dirty="0">
                <a:latin typeface="Arial" panose="020B0604020202020204" pitchFamily="34" charset="0"/>
                <a:cs typeface="Arial" panose="020B0604020202020204" pitchFamily="34" charset="0"/>
              </a:rPr>
              <a:t>Όταν ελεγχθεί η αιμορραγία ο πάσχων σκύβει ακόμη μπροστά και καθαρίζουμε απαλά γύρω από τη μύτη και το στόμα με χλιαρό νερό.</a:t>
            </a:r>
          </a:p>
          <a:p>
            <a:pPr algn="just">
              <a:buFont typeface="+mj-lt"/>
              <a:buAutoNum type="arabicPeriod"/>
            </a:pPr>
            <a:r>
              <a:rPr lang="el-GR" sz="1200" b="0" dirty="0">
                <a:latin typeface="Arial" panose="020B0604020202020204" pitchFamily="34" charset="0"/>
                <a:cs typeface="Arial" panose="020B0604020202020204" pitchFamily="34" charset="0"/>
              </a:rPr>
              <a:t>Συμβουλέψτε τον πάσχοντα να παραμείνει ήρεμος για μερικές ώρες και να αποφύγει την άσκηση ή το φύσημα της μύτης.</a:t>
            </a:r>
          </a:p>
          <a:p>
            <a:pPr>
              <a:buFont typeface="+mj-lt"/>
              <a:buAutoNum type="arabicPeriod"/>
            </a:pPr>
            <a:endParaRPr lang="el-GR" sz="1200" b="0" dirty="0">
              <a:latin typeface="Arial" panose="020B0604020202020204" pitchFamily="34" charset="0"/>
              <a:cs typeface="Arial" panose="020B0604020202020204" pitchFamily="34" charset="0"/>
            </a:endParaRPr>
          </a:p>
          <a:p>
            <a:pPr>
              <a:buFont typeface="+mj-lt"/>
              <a:buAutoNum type="arabicPeriod"/>
            </a:pPr>
            <a:endParaRPr lang="el-GR" sz="1200" b="0" dirty="0">
              <a:latin typeface="Arial" panose="020B0604020202020204" pitchFamily="34" charset="0"/>
              <a:cs typeface="Arial" panose="020B0604020202020204" pitchFamily="34" charset="0"/>
            </a:endParaRPr>
          </a:p>
          <a:p>
            <a:pPr marL="0" indent="0"/>
            <a:endParaRPr lang="el-GR" sz="1200" b="0" dirty="0">
              <a:latin typeface="Arial" panose="020B0604020202020204" pitchFamily="34" charset="0"/>
              <a:cs typeface="Arial" panose="020B0604020202020204" pitchFamily="34" charset="0"/>
            </a:endParaRPr>
          </a:p>
          <a:p>
            <a:pPr marL="0" indent="0"/>
            <a:r>
              <a:rPr lang="el-GR" sz="1200" b="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endParaRPr lang="el-GR" sz="1200" b="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l-GR" sz="1200" b="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200" b="0" dirty="0">
              <a:latin typeface="Arial" panose="020B0604020202020204" pitchFamily="34" charset="0"/>
              <a:cs typeface="Arial" panose="020B0604020202020204" pitchFamily="34" charset="0"/>
            </a:endParaRPr>
          </a:p>
        </p:txBody>
      </p:sp>
      <p:pic>
        <p:nvPicPr>
          <p:cNvPr id="5" name="Θέση περιεχομένου 4"/>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7245523" y="476672"/>
            <a:ext cx="1656184" cy="1513351"/>
          </a:xfrm>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7525" y="5791200"/>
            <a:ext cx="10064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Εικόνα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50021" y="2924944"/>
            <a:ext cx="1647189" cy="1676603"/>
          </a:xfrm>
          <a:prstGeom prst="rect">
            <a:avLst/>
          </a:prstGeom>
        </p:spPr>
      </p:pic>
      <p:pic>
        <p:nvPicPr>
          <p:cNvPr id="10" name="Εικόνα 9"/>
          <p:cNvPicPr>
            <a:picLocks noChangeAspect="1"/>
          </p:cNvPicPr>
          <p:nvPr/>
        </p:nvPicPr>
        <p:blipFill>
          <a:blip r:embed="rId5"/>
          <a:stretch>
            <a:fillRect/>
          </a:stretch>
        </p:blipFill>
        <p:spPr>
          <a:xfrm>
            <a:off x="0" y="5994632"/>
            <a:ext cx="827584" cy="799766"/>
          </a:xfrm>
          <a:prstGeom prst="rect">
            <a:avLst/>
          </a:prstGeom>
        </p:spPr>
      </p:pic>
    </p:spTree>
    <p:extLst>
      <p:ext uri="{BB962C8B-B14F-4D97-AF65-F5344CB8AC3E}">
        <p14:creationId xmlns:p14="http://schemas.microsoft.com/office/powerpoint/2010/main" val="3099923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altLang="en-US" b="1" dirty="0" err="1">
                <a:solidFill>
                  <a:srgbClr val="CC0000"/>
                </a:solidFill>
                <a:latin typeface="Arial" panose="020B0604020202020204" pitchFamily="34" charset="0"/>
                <a:cs typeface="Arial" panose="020B0604020202020204" pitchFamily="34" charset="0"/>
              </a:rPr>
              <a:t>Αιμορραγιεσ</a:t>
            </a:r>
            <a:r>
              <a:rPr lang="el-GR" altLang="en-US" b="1" dirty="0">
                <a:solidFill>
                  <a:srgbClr val="CC0000"/>
                </a:solidFill>
                <a:latin typeface="Arial" panose="020B0604020202020204" pitchFamily="34" charset="0"/>
                <a:cs typeface="Arial" panose="020B0604020202020204" pitchFamily="34" charset="0"/>
              </a:rPr>
              <a:t>  - </a:t>
            </a:r>
            <a:r>
              <a:rPr lang="el-GR" altLang="en-US" b="1" dirty="0" err="1">
                <a:solidFill>
                  <a:srgbClr val="CC0000"/>
                </a:solidFill>
                <a:latin typeface="Arial" panose="020B0604020202020204" pitchFamily="34" charset="0"/>
                <a:cs typeface="Arial" panose="020B0604020202020204" pitchFamily="34" charset="0"/>
              </a:rPr>
              <a:t>τραυματα</a:t>
            </a:r>
            <a:endParaRPr lang="en-US" dirty="0">
              <a:solidFill>
                <a:srgbClr val="C00000"/>
              </a:solidFill>
            </a:endParaRPr>
          </a:p>
        </p:txBody>
      </p:sp>
      <p:sp>
        <p:nvSpPr>
          <p:cNvPr id="3" name="Θέση περιεχομένου 2"/>
          <p:cNvSpPr>
            <a:spLocks noGrp="1"/>
          </p:cNvSpPr>
          <p:nvPr>
            <p:ph idx="1"/>
          </p:nvPr>
        </p:nvSpPr>
        <p:spPr>
          <a:xfrm>
            <a:off x="179512" y="980728"/>
            <a:ext cx="8640960" cy="4032448"/>
          </a:xfrm>
        </p:spPr>
        <p:txBody>
          <a:bodyPr>
            <a:normAutofit/>
          </a:bodyPr>
          <a:lstStyle/>
          <a:p>
            <a:r>
              <a:rPr lang="el-GR" sz="1200" u="sng" dirty="0">
                <a:latin typeface="Arial" panose="020B0604020202020204" pitchFamily="34" charset="0"/>
                <a:cs typeface="Arial" panose="020B0604020202020204" pitchFamily="34" charset="0"/>
              </a:rPr>
              <a:t>Τραύμα στο Μάτι:</a:t>
            </a:r>
          </a:p>
          <a:p>
            <a:pPr>
              <a:lnSpc>
                <a:spcPct val="200000"/>
              </a:lnSpc>
            </a:pPr>
            <a:r>
              <a:rPr lang="el-GR" sz="1200" dirty="0"/>
              <a:t>	</a:t>
            </a:r>
            <a:r>
              <a:rPr lang="el-GR" sz="1200" b="0" dirty="0">
                <a:latin typeface="Arial" panose="020B0604020202020204" pitchFamily="34" charset="0"/>
                <a:cs typeface="Arial" panose="020B0604020202020204" pitchFamily="34" charset="0"/>
              </a:rPr>
              <a:t>Τα μάτια μπορούν να τραυματιστούν ή να κοπούν από αμβλύ χτύπημα ή από κοφτερά κομμάτια μετάλλου, άμμου ή γυαλιού. Όλοι οι τραυματισμού των ματιών θεωρούνται πάντα σοβαροί. Ακόμη και οι επιπόλαιοι τραυματισμοί μπορεί να δημιουργήσουν ουλές ή μόλυνση του κερατοειδούς με πιθανή βλάβη της όρασης. Σοβαροί τραυματισμοί ματιών πλέον είναι δυνατό να διορθωθούν και να διασωθεί η όραση.</a:t>
            </a:r>
          </a:p>
          <a:p>
            <a:pPr>
              <a:lnSpc>
                <a:spcPct val="200000"/>
              </a:lnSpc>
            </a:pPr>
            <a:r>
              <a:rPr lang="el-GR" sz="1200" b="0" dirty="0">
                <a:latin typeface="Arial" panose="020B0604020202020204" pitchFamily="34" charset="0"/>
                <a:cs typeface="Arial" panose="020B0604020202020204" pitchFamily="34" charset="0"/>
              </a:rPr>
              <a:t>	</a:t>
            </a:r>
            <a:r>
              <a:rPr lang="el-GR" sz="1200" dirty="0">
                <a:latin typeface="Arial" panose="020B0604020202020204" pitchFamily="34" charset="0"/>
                <a:cs typeface="Arial" panose="020B0604020202020204" pitchFamily="34" charset="0"/>
              </a:rPr>
              <a:t>Διάγνωση:</a:t>
            </a:r>
            <a:r>
              <a:rPr lang="el-GR" sz="1200" b="0" dirty="0">
                <a:latin typeface="Arial" panose="020B0604020202020204" pitchFamily="34" charset="0"/>
                <a:cs typeface="Arial" panose="020B0604020202020204" pitchFamily="34" charset="0"/>
              </a:rPr>
              <a:t> Έντονος  πόνος με σπασμό των βλεφάρων</a:t>
            </a:r>
          </a:p>
          <a:p>
            <a:pPr>
              <a:lnSpc>
                <a:spcPct val="200000"/>
              </a:lnSpc>
            </a:pPr>
            <a:r>
              <a:rPr lang="en-US" sz="1200" dirty="0">
                <a:latin typeface="Arial" panose="020B0604020202020204" pitchFamily="34" charset="0"/>
                <a:cs typeface="Arial" panose="020B0604020202020204" pitchFamily="34" charset="0"/>
              </a:rPr>
              <a:t>	</a:t>
            </a:r>
            <a:r>
              <a:rPr lang="el-GR" sz="1200" dirty="0">
                <a:latin typeface="Arial" panose="020B0604020202020204" pitchFamily="34" charset="0"/>
                <a:cs typeface="Arial" panose="020B0604020202020204" pitchFamily="34" charset="0"/>
              </a:rPr>
              <a:t>Μπορεί επίσης να υπάρχει</a:t>
            </a:r>
            <a:r>
              <a:rPr lang="el-GR" sz="1200" b="0" dirty="0">
                <a:latin typeface="Arial" panose="020B0604020202020204" pitchFamily="34" charset="0"/>
                <a:cs typeface="Arial" panose="020B0604020202020204" pitchFamily="34" charset="0"/>
              </a:rPr>
              <a:t>: Ορατό τραύμα. – Αιμάτωμα του τραυματισμένου ματιού, ακόμη και αν δεν φαίνεται. – Μερική ή ολική απώλεια της όρασης. – Διαφυγή αίματος ή υδατοειδούς υγρού από το τραύμα, πιθανώς με εμφανή επιπέδωση του βολβού.</a:t>
            </a:r>
          </a:p>
          <a:p>
            <a:pPr>
              <a:lnSpc>
                <a:spcPct val="200000"/>
              </a:lnSpc>
              <a:buFont typeface="Arial" panose="020B0604020202020204" pitchFamily="34" charset="0"/>
              <a:buChar char="•"/>
            </a:pPr>
            <a:endParaRPr lang="el-GR" sz="1400" b="0" dirty="0">
              <a:latin typeface="Arial" panose="020B0604020202020204" pitchFamily="34" charset="0"/>
              <a:cs typeface="Arial" panose="020B0604020202020204"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76" y="19809"/>
            <a:ext cx="7254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7526" y="14064"/>
            <a:ext cx="979938" cy="103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Εικόνα 3"/>
          <p:cNvPicPr>
            <a:picLocks noChangeAspect="1"/>
          </p:cNvPicPr>
          <p:nvPr/>
        </p:nvPicPr>
        <p:blipFill>
          <a:blip r:embed="rId4"/>
          <a:stretch>
            <a:fillRect/>
          </a:stretch>
        </p:blipFill>
        <p:spPr>
          <a:xfrm>
            <a:off x="6804248" y="5085184"/>
            <a:ext cx="2270666" cy="1700808"/>
          </a:xfrm>
          <a:prstGeom prst="rect">
            <a:avLst/>
          </a:prstGeom>
        </p:spPr>
      </p:pic>
      <p:pic>
        <p:nvPicPr>
          <p:cNvPr id="5" name="Εικόνα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37378" y="5071208"/>
            <a:ext cx="1980517" cy="1737364"/>
          </a:xfrm>
          <a:prstGeom prst="rect">
            <a:avLst/>
          </a:prstGeom>
        </p:spPr>
      </p:pic>
    </p:spTree>
    <p:extLst>
      <p:ext uri="{BB962C8B-B14F-4D97-AF65-F5344CB8AC3E}">
        <p14:creationId xmlns:p14="http://schemas.microsoft.com/office/powerpoint/2010/main" val="426031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altLang="en-US" b="1" dirty="0" err="1">
                <a:solidFill>
                  <a:srgbClr val="CC0000"/>
                </a:solidFill>
                <a:latin typeface="Arial" panose="020B0604020202020204" pitchFamily="34" charset="0"/>
                <a:cs typeface="Arial" panose="020B0604020202020204" pitchFamily="34" charset="0"/>
              </a:rPr>
              <a:t>Αιμορραγιεσ</a:t>
            </a:r>
            <a:r>
              <a:rPr lang="el-GR" altLang="en-US" b="1" dirty="0">
                <a:solidFill>
                  <a:srgbClr val="CC0000"/>
                </a:solidFill>
                <a:latin typeface="Arial" panose="020B0604020202020204" pitchFamily="34" charset="0"/>
                <a:cs typeface="Arial" panose="020B0604020202020204" pitchFamily="34" charset="0"/>
              </a:rPr>
              <a:t>  - </a:t>
            </a:r>
            <a:r>
              <a:rPr lang="el-GR" altLang="en-US" b="1" dirty="0" err="1">
                <a:solidFill>
                  <a:srgbClr val="CC0000"/>
                </a:solidFill>
                <a:latin typeface="Arial" panose="020B0604020202020204" pitchFamily="34" charset="0"/>
                <a:cs typeface="Arial" panose="020B0604020202020204" pitchFamily="34" charset="0"/>
              </a:rPr>
              <a:t>τραυματα</a:t>
            </a:r>
            <a:endParaRPr lang="en-US" b="1" dirty="0">
              <a:solidFill>
                <a:srgbClr val="C00000"/>
              </a:solidFill>
            </a:endParaRPr>
          </a:p>
        </p:txBody>
      </p:sp>
      <p:sp>
        <p:nvSpPr>
          <p:cNvPr id="3" name="Θέση περιεχομένου 2"/>
          <p:cNvSpPr>
            <a:spLocks noGrp="1"/>
          </p:cNvSpPr>
          <p:nvPr>
            <p:ph idx="1"/>
          </p:nvPr>
        </p:nvSpPr>
        <p:spPr>
          <a:xfrm>
            <a:off x="251520" y="980728"/>
            <a:ext cx="8640960" cy="4032448"/>
          </a:xfrm>
        </p:spPr>
        <p:txBody>
          <a:bodyPr>
            <a:normAutofit lnSpcReduction="10000"/>
          </a:bodyPr>
          <a:lstStyle/>
          <a:p>
            <a:pPr algn="just"/>
            <a:r>
              <a:rPr lang="el-GR" sz="1400" b="0" dirty="0">
                <a:latin typeface="Arial" panose="020B0604020202020204" pitchFamily="34" charset="0"/>
                <a:cs typeface="Arial" panose="020B0604020202020204" pitchFamily="34" charset="0"/>
              </a:rPr>
              <a:t> </a:t>
            </a:r>
            <a:r>
              <a:rPr lang="el-GR" sz="1400" u="sng" dirty="0">
                <a:latin typeface="Arial" panose="020B0604020202020204" pitchFamily="34" charset="0"/>
                <a:cs typeface="Arial" panose="020B0604020202020204" pitchFamily="34" charset="0"/>
              </a:rPr>
              <a:t>Τραύμα στο Μάτι: </a:t>
            </a:r>
            <a:r>
              <a:rPr lang="el-GR" sz="1400" b="0" dirty="0">
                <a:latin typeface="Arial" panose="020B0604020202020204" pitchFamily="34" charset="0"/>
                <a:cs typeface="Arial" panose="020B0604020202020204" pitchFamily="34" charset="0"/>
              </a:rPr>
              <a:t>(συνέχεια)</a:t>
            </a:r>
            <a:endParaRPr lang="el-GR" sz="1400" u="sng" dirty="0">
              <a:latin typeface="Arial" panose="020B0604020202020204" pitchFamily="34" charset="0"/>
              <a:cs typeface="Arial" panose="020B0604020202020204" pitchFamily="34" charset="0"/>
            </a:endParaRPr>
          </a:p>
          <a:p>
            <a:pPr algn="just">
              <a:lnSpc>
                <a:spcPct val="150000"/>
              </a:lnSpc>
            </a:pPr>
            <a:r>
              <a:rPr lang="el-GR" sz="1400" b="0" dirty="0">
                <a:latin typeface="Arial" panose="020B0604020202020204" pitchFamily="34" charset="0"/>
                <a:cs typeface="Arial" panose="020B0604020202020204" pitchFamily="34" charset="0"/>
              </a:rPr>
              <a:t> </a:t>
            </a:r>
            <a:r>
              <a:rPr lang="el-GR" sz="1400" b="0" u="sng" dirty="0">
                <a:latin typeface="Arial" panose="020B0604020202020204" pitchFamily="34" charset="0"/>
                <a:cs typeface="Arial" panose="020B0604020202020204" pitchFamily="34" charset="0"/>
              </a:rPr>
              <a:t>Αγωγή και Στόχος μας είναι</a:t>
            </a:r>
            <a:r>
              <a:rPr lang="el-GR" sz="1400" b="0" dirty="0">
                <a:latin typeface="Arial" panose="020B0604020202020204" pitchFamily="34" charset="0"/>
                <a:cs typeface="Arial" panose="020B0604020202020204" pitchFamily="34" charset="0"/>
              </a:rPr>
              <a:t>:</a:t>
            </a:r>
          </a:p>
          <a:p>
            <a:pPr algn="just">
              <a:lnSpc>
                <a:spcPct val="150000"/>
              </a:lnSpc>
            </a:pPr>
            <a:r>
              <a:rPr lang="el-GR" sz="1400" dirty="0">
                <a:latin typeface="Arial" panose="020B0604020202020204" pitchFamily="34" charset="0"/>
                <a:cs typeface="Arial" panose="020B0604020202020204" pitchFamily="34" charset="0"/>
              </a:rPr>
              <a:t>	- </a:t>
            </a:r>
            <a:r>
              <a:rPr lang="el-GR" sz="1400" b="0" dirty="0">
                <a:latin typeface="Arial" panose="020B0604020202020204" pitchFamily="34" charset="0"/>
                <a:cs typeface="Arial" panose="020B0604020202020204" pitchFamily="34" charset="0"/>
              </a:rPr>
              <a:t>Να προλάβουμε περαιτέρω βλάβη. – Να μεριμνήσουμε για τη μεταφορά στο Νοσοκομείο.</a:t>
            </a:r>
          </a:p>
          <a:p>
            <a:pPr algn="just">
              <a:lnSpc>
                <a:spcPct val="150000"/>
              </a:lnSpc>
              <a:buFont typeface="+mj-lt"/>
              <a:buAutoNum type="arabicPeriod"/>
            </a:pPr>
            <a:r>
              <a:rPr lang="el-GR" sz="1400" b="0" dirty="0">
                <a:latin typeface="Arial" panose="020B0604020202020204" pitchFamily="34" charset="0"/>
                <a:cs typeface="Arial" panose="020B0604020202020204" pitchFamily="34" charset="0"/>
              </a:rPr>
              <a:t>Ξαπλώνουμε τον πάσχοντα με την πλάτη στο έδαφος κρατώντας το κεφάλι σε ακινησία όσο γίνεται.</a:t>
            </a:r>
          </a:p>
          <a:p>
            <a:pPr marL="0" indent="0" algn="just">
              <a:lnSpc>
                <a:spcPct val="150000"/>
              </a:lnSpc>
            </a:pPr>
            <a:r>
              <a:rPr lang="el-GR" sz="1400" b="0" dirty="0">
                <a:latin typeface="Arial" panose="020B0604020202020204" pitchFamily="34" charset="0"/>
                <a:cs typeface="Arial" panose="020B0604020202020204" pitchFamily="34" charset="0"/>
              </a:rPr>
              <a:t>(Μην αγγίζετε ή προσπαθήσετε να αφαιρέσετε το σφηνωμένο ή ξένο σώμα)</a:t>
            </a:r>
          </a:p>
          <a:p>
            <a:pPr marL="0" indent="0" algn="just">
              <a:lnSpc>
                <a:spcPct val="150000"/>
              </a:lnSpc>
            </a:pPr>
            <a:r>
              <a:rPr lang="el-GR" sz="1400" b="0" dirty="0">
                <a:latin typeface="Arial" panose="020B0604020202020204" pitchFamily="34" charset="0"/>
                <a:cs typeface="Arial" panose="020B0604020202020204" pitchFamily="34" charset="0"/>
              </a:rPr>
              <a:t>2.  Πείτε στον πάσχοντα να κρατήσει τα μάτια του ακίνητα η κίνηση  του υγιούς ματιού μπορεί να χειροτερέψει τη βλάβη.</a:t>
            </a:r>
          </a:p>
          <a:p>
            <a:pPr marL="0" indent="0" algn="just">
              <a:lnSpc>
                <a:spcPct val="150000"/>
              </a:lnSpc>
            </a:pPr>
            <a:r>
              <a:rPr lang="el-GR" sz="1400" b="0" dirty="0">
                <a:latin typeface="Arial" panose="020B0604020202020204" pitchFamily="34" charset="0"/>
                <a:cs typeface="Arial" panose="020B0604020202020204" pitchFamily="34" charset="0"/>
              </a:rPr>
              <a:t>3.   Ζητήστε από τον πάσχοντα να κρατήσει ένα μεγάλο επίθεμα στο τραυματισμένο μάτι ώστε να μην κινεί τα μάτια και να προστατεύεται από μόλυνση. Αν πρόκειται να περάσει αρκετή ώρα μέχρι να έρθει ιατρική βοήθεια δέστε το ελαφριά με ένα επίδεσμο.</a:t>
            </a:r>
          </a:p>
          <a:p>
            <a:pPr marL="0" indent="0" algn="just">
              <a:lnSpc>
                <a:spcPct val="150000"/>
              </a:lnSpc>
            </a:pPr>
            <a:r>
              <a:rPr lang="el-GR" sz="1400" b="0" dirty="0">
                <a:latin typeface="Arial" panose="020B0604020202020204" pitchFamily="34" charset="0"/>
                <a:cs typeface="Arial" panose="020B0604020202020204" pitchFamily="34" charset="0"/>
              </a:rPr>
              <a:t>4.   Μεταφέρουμε τον πάσχοντα στο Νοσοκομείο σε στάση της αγωγής. </a:t>
            </a:r>
            <a:endParaRPr lang="en-US" sz="1400" b="0" dirty="0">
              <a:latin typeface="Arial" panose="020B0604020202020204" pitchFamily="34" charset="0"/>
              <a:cs typeface="Arial" panose="020B0604020202020204"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76" y="16476"/>
            <a:ext cx="7254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2883" y="15642"/>
            <a:ext cx="840562" cy="890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556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altLang="en-US" b="1" dirty="0" err="1">
                <a:solidFill>
                  <a:srgbClr val="CC0000"/>
                </a:solidFill>
                <a:latin typeface="Arial" panose="020B0604020202020204" pitchFamily="34" charset="0"/>
                <a:cs typeface="Arial" panose="020B0604020202020204" pitchFamily="34" charset="0"/>
              </a:rPr>
              <a:t>Αιμορραγιεσ</a:t>
            </a:r>
            <a:r>
              <a:rPr lang="el-GR" altLang="en-US" b="1" dirty="0">
                <a:solidFill>
                  <a:srgbClr val="CC0000"/>
                </a:solidFill>
                <a:latin typeface="Arial" panose="020B0604020202020204" pitchFamily="34" charset="0"/>
                <a:cs typeface="Arial" panose="020B0604020202020204" pitchFamily="34" charset="0"/>
              </a:rPr>
              <a:t> - </a:t>
            </a:r>
            <a:r>
              <a:rPr lang="el-GR" altLang="en-US" b="1" dirty="0" err="1">
                <a:solidFill>
                  <a:srgbClr val="CC0000"/>
                </a:solidFill>
                <a:latin typeface="Arial" panose="020B0604020202020204" pitchFamily="34" charset="0"/>
                <a:cs typeface="Arial" panose="020B0604020202020204" pitchFamily="34" charset="0"/>
              </a:rPr>
              <a:t>τραυματα</a:t>
            </a:r>
            <a:endParaRPr lang="en-US" dirty="0"/>
          </a:p>
        </p:txBody>
      </p:sp>
      <p:sp>
        <p:nvSpPr>
          <p:cNvPr id="3" name="Θέση περιεχομένου 2"/>
          <p:cNvSpPr>
            <a:spLocks noGrp="1"/>
          </p:cNvSpPr>
          <p:nvPr>
            <p:ph idx="1"/>
          </p:nvPr>
        </p:nvSpPr>
        <p:spPr>
          <a:xfrm>
            <a:off x="179512" y="1052736"/>
            <a:ext cx="8784976" cy="3960440"/>
          </a:xfrm>
        </p:spPr>
        <p:txBody>
          <a:bodyPr/>
          <a:lstStyle/>
          <a:p>
            <a:r>
              <a:rPr lang="el-GR" sz="1400" u="sng" dirty="0">
                <a:latin typeface="Arial" panose="020B0604020202020204" pitchFamily="34" charset="0"/>
                <a:cs typeface="Arial" panose="020B0604020202020204" pitchFamily="34" charset="0"/>
              </a:rPr>
              <a:t>Μεγάλη Εξωτερική Αιμορραγία</a:t>
            </a:r>
          </a:p>
          <a:p>
            <a:pPr lvl="0" algn="just"/>
            <a:r>
              <a:rPr lang="el-GR" sz="1400" b="0" dirty="0">
                <a:latin typeface="Arial" panose="020B0604020202020204" pitchFamily="34" charset="0"/>
                <a:cs typeface="Arial" panose="020B0604020202020204" pitchFamily="34" charset="0"/>
              </a:rPr>
              <a:t>	Μπορεί να είναι δραματική και ανησυχητική, μπορεί να μας παραπλανήσει σχετικά με τις προτεραιότητες της παροχής πρώτων βοηθειών. Θα πρέπει να θυμόμαστε τις βασικές αρχές αναζωογόνησης. Η αιμορραγία στο πρόσωπο ή στο λαιμό μπορεί να αποφράξει τις αναπνευστικές οδούς. Σπάνια η απώλεια αίματος είναι τόσο μεγάλη ώστε να προκαλέσει καρδιακή ανακοπή. Να έχουμε υπόψη μας ότι μπορεί να αναπτυχθεί σοκ και ο πάσχων να χάσει τις αισθήσεις του.</a:t>
            </a:r>
          </a:p>
          <a:p>
            <a:endParaRPr lang="el-GR" sz="1400" b="0" dirty="0">
              <a:latin typeface="Arial" panose="020B0604020202020204" pitchFamily="34" charset="0"/>
              <a:cs typeface="Arial" panose="020B0604020202020204" pitchFamily="34" charset="0"/>
            </a:endParaRPr>
          </a:p>
          <a:p>
            <a:pPr lvl="0"/>
            <a:endParaRPr lang="el-GR"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2972" y="4984"/>
            <a:ext cx="10064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39" y="0"/>
            <a:ext cx="790655"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Εικόνα 3"/>
          <p:cNvPicPr>
            <a:picLocks noChangeAspect="1"/>
          </p:cNvPicPr>
          <p:nvPr/>
        </p:nvPicPr>
        <p:blipFill>
          <a:blip r:embed="rId4"/>
          <a:stretch>
            <a:fillRect/>
          </a:stretch>
        </p:blipFill>
        <p:spPr>
          <a:xfrm>
            <a:off x="5940153" y="2420888"/>
            <a:ext cx="3203848" cy="2736304"/>
          </a:xfrm>
          <a:prstGeom prst="rect">
            <a:avLst/>
          </a:prstGeom>
        </p:spPr>
      </p:pic>
      <p:pic>
        <p:nvPicPr>
          <p:cNvPr id="5" name="Εικόνα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04" y="3212976"/>
            <a:ext cx="2016224" cy="1856232"/>
          </a:xfrm>
          <a:prstGeom prst="rect">
            <a:avLst/>
          </a:prstGeom>
        </p:spPr>
      </p:pic>
      <p:pic>
        <p:nvPicPr>
          <p:cNvPr id="9" name="Εικόνα 8"/>
          <p:cNvPicPr>
            <a:picLocks noChangeAspect="1"/>
          </p:cNvPicPr>
          <p:nvPr/>
        </p:nvPicPr>
        <p:blipFill>
          <a:blip r:embed="rId6"/>
          <a:stretch>
            <a:fillRect/>
          </a:stretch>
        </p:blipFill>
        <p:spPr>
          <a:xfrm>
            <a:off x="2843808" y="5060851"/>
            <a:ext cx="2237426" cy="1353429"/>
          </a:xfrm>
          <a:prstGeom prst="rect">
            <a:avLst/>
          </a:prstGeom>
        </p:spPr>
      </p:pic>
    </p:spTree>
    <p:extLst>
      <p:ext uri="{BB962C8B-B14F-4D97-AF65-F5344CB8AC3E}">
        <p14:creationId xmlns:p14="http://schemas.microsoft.com/office/powerpoint/2010/main" val="1355076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altLang="en-US" b="1" dirty="0" err="1">
                <a:solidFill>
                  <a:srgbClr val="CC0000"/>
                </a:solidFill>
                <a:latin typeface="Arial" panose="020B0604020202020204" pitchFamily="34" charset="0"/>
                <a:cs typeface="Arial" panose="020B0604020202020204" pitchFamily="34" charset="0"/>
              </a:rPr>
              <a:t>Αιμορραγιεσ</a:t>
            </a:r>
            <a:r>
              <a:rPr lang="el-GR" altLang="en-US" b="1" dirty="0">
                <a:solidFill>
                  <a:srgbClr val="CC0000"/>
                </a:solidFill>
                <a:latin typeface="Arial" panose="020B0604020202020204" pitchFamily="34" charset="0"/>
                <a:cs typeface="Arial" panose="020B0604020202020204" pitchFamily="34" charset="0"/>
              </a:rPr>
              <a:t> - </a:t>
            </a:r>
            <a:r>
              <a:rPr lang="el-GR" altLang="en-US" b="1" dirty="0" err="1">
                <a:solidFill>
                  <a:srgbClr val="CC0000"/>
                </a:solidFill>
                <a:latin typeface="Arial" panose="020B0604020202020204" pitchFamily="34" charset="0"/>
                <a:cs typeface="Arial" panose="020B0604020202020204" pitchFamily="34" charset="0"/>
              </a:rPr>
              <a:t>τραυματα</a:t>
            </a:r>
            <a:endParaRPr lang="en-US" dirty="0"/>
          </a:p>
        </p:txBody>
      </p:sp>
      <p:sp>
        <p:nvSpPr>
          <p:cNvPr id="3" name="Θέση περιεχομένου 2"/>
          <p:cNvSpPr>
            <a:spLocks noGrp="1"/>
          </p:cNvSpPr>
          <p:nvPr>
            <p:ph idx="1"/>
          </p:nvPr>
        </p:nvSpPr>
        <p:spPr>
          <a:xfrm>
            <a:off x="251520" y="980728"/>
            <a:ext cx="8568952" cy="4032448"/>
          </a:xfrm>
        </p:spPr>
        <p:txBody>
          <a:bodyPr>
            <a:normAutofit fontScale="92500" lnSpcReduction="20000"/>
          </a:bodyPr>
          <a:lstStyle/>
          <a:p>
            <a:pPr algn="just"/>
            <a:r>
              <a:rPr lang="el-GR" b="0" u="sng" dirty="0">
                <a:latin typeface="Arial" panose="020B0604020202020204" pitchFamily="34" charset="0"/>
                <a:cs typeface="Arial" panose="020B0604020202020204" pitchFamily="34" charset="0"/>
              </a:rPr>
              <a:t>Αγωγή και Στόχος μας είναι</a:t>
            </a:r>
            <a:r>
              <a:rPr lang="el-GR" b="0" dirty="0">
                <a:latin typeface="Arial" panose="020B0604020202020204" pitchFamily="34" charset="0"/>
                <a:cs typeface="Arial" panose="020B0604020202020204" pitchFamily="34" charset="0"/>
              </a:rPr>
              <a:t>: </a:t>
            </a:r>
            <a:r>
              <a:rPr lang="el-GR" sz="1400" b="0" dirty="0">
                <a:latin typeface="Arial" panose="020B0604020202020204" pitchFamily="34" charset="0"/>
                <a:cs typeface="Arial" panose="020B0604020202020204" pitchFamily="34" charset="0"/>
              </a:rPr>
              <a:t>(συνέχεια)</a:t>
            </a:r>
          </a:p>
          <a:p>
            <a:pPr algn="just"/>
            <a:r>
              <a:rPr lang="el-GR" sz="1400" b="0" dirty="0">
                <a:latin typeface="Arial" panose="020B0604020202020204" pitchFamily="34" charset="0"/>
                <a:cs typeface="Arial" panose="020B0604020202020204" pitchFamily="34" charset="0"/>
              </a:rPr>
              <a:t>Να ελέγξουμε την αιμορραγία. – Να προλάβουμε και να μειώσουμε τις συνέπειες του σοκ. – Να μειώσουμε τον κίνδυνο της μόλυνσης. – Να φροντίσουμε την επείγουσα μεταφορά στο νοσοκομείο.</a:t>
            </a:r>
          </a:p>
          <a:p>
            <a:pPr algn="just">
              <a:buFont typeface="+mj-lt"/>
              <a:buAutoNum type="arabicPeriod"/>
            </a:pPr>
            <a:r>
              <a:rPr lang="el-GR" sz="1400" b="0" dirty="0">
                <a:latin typeface="Arial" panose="020B0604020202020204" pitchFamily="34" charset="0"/>
                <a:cs typeface="Arial" panose="020B0604020202020204" pitchFamily="34" charset="0"/>
              </a:rPr>
              <a:t>Αφαιρούμε ή κόβουμε τα ρούχα για να φανεί το τραύμα. Προσέχουμε για κοφτερά αντικείμενα, όπως γυαλιά που μπορεί να μας τραυματίσουν.</a:t>
            </a:r>
          </a:p>
          <a:p>
            <a:pPr algn="just">
              <a:buFont typeface="+mj-lt"/>
              <a:buAutoNum type="arabicPeriod"/>
            </a:pPr>
            <a:r>
              <a:rPr lang="el-GR" sz="1400" b="0" dirty="0">
                <a:latin typeface="Arial" panose="020B0604020202020204" pitchFamily="34" charset="0"/>
                <a:cs typeface="Arial" panose="020B0604020202020204" pitchFamily="34" charset="0"/>
              </a:rPr>
              <a:t>Εφαρμόζουμε πίεση πάνω από το τραύμα με τα δάκτυλα ή την παλάμη πάνω από αποστειρωμένη γάζα ή καθαρό ύφασμα.</a:t>
            </a:r>
          </a:p>
          <a:p>
            <a:pPr algn="just">
              <a:buFont typeface="+mj-lt"/>
              <a:buAutoNum type="arabicPeriod"/>
            </a:pPr>
            <a:r>
              <a:rPr lang="el-GR" sz="1400" b="0" dirty="0">
                <a:latin typeface="Arial" panose="020B0604020202020204" pitchFamily="34" charset="0"/>
                <a:cs typeface="Arial" panose="020B0604020202020204" pitchFamily="34" charset="0"/>
              </a:rPr>
              <a:t>Ανασηκώνουμε και υποστηρίζουμε το τραυματισμένο άκρο πάνω από το επίπεδο της καρδιάς του τραυματία. Κρατούμε το άκρο πολύ προσεκτικά, αν υπάρχει και κάταγμα.</a:t>
            </a:r>
          </a:p>
          <a:p>
            <a:pPr algn="just">
              <a:buFont typeface="+mj-lt"/>
              <a:buAutoNum type="arabicPeriod"/>
            </a:pPr>
            <a:r>
              <a:rPr lang="el-GR" sz="1400" b="0" dirty="0">
                <a:latin typeface="Arial" panose="020B0604020202020204" pitchFamily="34" charset="0"/>
                <a:cs typeface="Arial" panose="020B0604020202020204" pitchFamily="34" charset="0"/>
              </a:rPr>
              <a:t>Ξαπλώνουμε τον τραυματία κάτω. Αυτό θα μειώσει τη ροή του αίματος και θα επιβραδύνει το σοκ.</a:t>
            </a:r>
          </a:p>
          <a:p>
            <a:pPr algn="just">
              <a:buFont typeface="+mj-lt"/>
              <a:buAutoNum type="arabicPeriod"/>
            </a:pPr>
            <a:r>
              <a:rPr lang="el-GR" sz="1400" b="0" dirty="0">
                <a:latin typeface="Arial" panose="020B0604020202020204" pitchFamily="34" charset="0"/>
                <a:cs typeface="Arial" panose="020B0604020202020204" pitchFamily="34" charset="0"/>
              </a:rPr>
              <a:t> Αφήνουμε κάθε αρχικό επίθεμα στη θέση του, τυλίξτε με αποστειρωμένο επίδεσμο. Τυλίξτε το στη θέση του γερά όχι όμως πολύ σφικτά. Αν υπάρχει ξένο σώμα που προεξέχει τοποθετούμε επιθέματα γύρω από αυτό ώστε να επιδέσουμε πάνω από το ξένο σώμα χωρίς να το πιέζουμε.</a:t>
            </a:r>
          </a:p>
          <a:p>
            <a:pPr algn="just">
              <a:buFont typeface="+mj-lt"/>
              <a:buAutoNum type="arabicPeriod"/>
            </a:pPr>
            <a:r>
              <a:rPr lang="el-GR" sz="1400" b="0" dirty="0">
                <a:latin typeface="Arial" panose="020B0604020202020204" pitchFamily="34" charset="0"/>
                <a:cs typeface="Arial" panose="020B0604020202020204" pitchFamily="34" charset="0"/>
              </a:rPr>
              <a:t>Στηρίζουμε το τραυματισμένο μέλος με επίδεση.</a:t>
            </a:r>
          </a:p>
          <a:p>
            <a:pPr algn="just">
              <a:buFont typeface="+mj-lt"/>
              <a:buAutoNum type="arabicPeriod"/>
            </a:pPr>
            <a:r>
              <a:rPr lang="el-GR" sz="1400" b="0" dirty="0">
                <a:latin typeface="Arial" panose="020B0604020202020204" pitchFamily="34" charset="0"/>
                <a:cs typeface="Arial" panose="020B0604020202020204" pitchFamily="34" charset="0"/>
              </a:rPr>
              <a:t>Τηλεφωνούμε στο 166 θεραπεύουμε το σοκ, ελέγχουμε τις εμποτισμένες γάζες και την κυκλοφορία πέρα από την επίδεση.</a:t>
            </a:r>
          </a:p>
          <a:p>
            <a:pPr marL="0" indent="0"/>
            <a:r>
              <a:rPr lang="el-GR" sz="1400" b="0" dirty="0">
                <a:latin typeface="Arial" panose="020B0604020202020204" pitchFamily="34" charset="0"/>
                <a:cs typeface="Arial" panose="020B0604020202020204" pitchFamily="34" charset="0"/>
              </a:rPr>
              <a:t>       </a:t>
            </a:r>
          </a:p>
          <a:p>
            <a:pPr>
              <a:lnSpc>
                <a:spcPct val="150000"/>
              </a:lnSpc>
            </a:pPr>
            <a:endParaRPr lang="en-US" sz="1400" b="0" dirty="0">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245"/>
            <a:ext cx="827584" cy="800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838" y="13479"/>
            <a:ext cx="10064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Εικόνα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056794"/>
            <a:ext cx="3461604" cy="1396542"/>
          </a:xfrm>
          <a:prstGeom prst="rect">
            <a:avLst/>
          </a:prstGeom>
        </p:spPr>
      </p:pic>
      <p:pic>
        <p:nvPicPr>
          <p:cNvPr id="9" name="Εικόνα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46112" y="4908216"/>
            <a:ext cx="2088232" cy="1876971"/>
          </a:xfrm>
          <a:prstGeom prst="rect">
            <a:avLst/>
          </a:prstGeom>
        </p:spPr>
      </p:pic>
      <p:pic>
        <p:nvPicPr>
          <p:cNvPr id="11" name="Εικόνα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76256" y="5058929"/>
            <a:ext cx="2267744" cy="1696413"/>
          </a:xfrm>
          <a:prstGeom prst="rect">
            <a:avLst/>
          </a:prstGeom>
        </p:spPr>
      </p:pic>
    </p:spTree>
    <p:extLst>
      <p:ext uri="{BB962C8B-B14F-4D97-AF65-F5344CB8AC3E}">
        <p14:creationId xmlns:p14="http://schemas.microsoft.com/office/powerpoint/2010/main" val="3865800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107504" y="980728"/>
            <a:ext cx="7200800" cy="3829016"/>
          </a:xfrm>
        </p:spPr>
        <p:txBody>
          <a:bodyPr>
            <a:normAutofit/>
          </a:bodyPr>
          <a:lstStyle/>
          <a:p>
            <a:pPr marL="0" indent="0" algn="just">
              <a:lnSpc>
                <a:spcPct val="200000"/>
              </a:lnSpc>
            </a:pPr>
            <a:r>
              <a:rPr lang="el-GR" sz="1400" u="sng" dirty="0">
                <a:latin typeface="Arial" panose="020B0604020202020204" pitchFamily="34" charset="0"/>
                <a:cs typeface="Arial" panose="020B0604020202020204" pitchFamily="34" charset="0"/>
              </a:rPr>
              <a:t>Μώλωπας (εκχύμωση  η μελανιά)</a:t>
            </a:r>
            <a:r>
              <a:rPr lang="el-GR" sz="1400" b="0" dirty="0">
                <a:latin typeface="Arial" panose="020B0604020202020204" pitchFamily="34" charset="0"/>
                <a:cs typeface="Arial" panose="020B0604020202020204" pitchFamily="34" charset="0"/>
              </a:rPr>
              <a:t>:</a:t>
            </a:r>
          </a:p>
          <a:p>
            <a:pPr marL="285750" indent="-285750" algn="just">
              <a:lnSpc>
                <a:spcPct val="200000"/>
              </a:lnSpc>
              <a:buFont typeface="Arial" panose="020B0604020202020204" pitchFamily="34" charset="0"/>
              <a:buChar char="•"/>
            </a:pPr>
            <a:r>
              <a:rPr lang="el-GR" sz="1400" b="0" dirty="0">
                <a:latin typeface="Arial" panose="020B0604020202020204" pitchFamily="34" charset="0"/>
                <a:cs typeface="Arial" panose="020B0604020202020204" pitchFamily="34" charset="0"/>
              </a:rPr>
              <a:t>Μπορεί να προκληθεί από εσωτερική αιμορραγία που διαποτίζει τους ιστούς. </a:t>
            </a:r>
          </a:p>
          <a:p>
            <a:pPr marL="285750" indent="-285750" algn="just">
              <a:lnSpc>
                <a:spcPct val="200000"/>
              </a:lnSpc>
              <a:buFont typeface="Arial" panose="020B0604020202020204" pitchFamily="34" charset="0"/>
              <a:buChar char="•"/>
            </a:pPr>
            <a:r>
              <a:rPr lang="el-GR" sz="1400" b="0" dirty="0">
                <a:latin typeface="Arial" panose="020B0604020202020204" pitchFamily="34" charset="0"/>
                <a:cs typeface="Arial" panose="020B0604020202020204" pitchFamily="34" charset="0"/>
              </a:rPr>
              <a:t>Μπορεί να αναπτύσσονται αργά και να φανούν μετά από μέρες. </a:t>
            </a:r>
          </a:p>
          <a:p>
            <a:pPr marL="285750" indent="-285750" algn="just">
              <a:lnSpc>
                <a:spcPct val="200000"/>
              </a:lnSpc>
              <a:buFont typeface="Arial" panose="020B0604020202020204" pitchFamily="34" charset="0"/>
              <a:buChar char="•"/>
            </a:pPr>
            <a:r>
              <a:rPr lang="el-GR" sz="1400" b="0" dirty="0">
                <a:latin typeface="Arial" panose="020B0604020202020204" pitchFamily="34" charset="0"/>
                <a:cs typeface="Arial" panose="020B0604020202020204" pitchFamily="34" charset="0"/>
              </a:rPr>
              <a:t>Εκχυμώσεις που αναπτύσσονται γρήγορα φαίνεται να αποτελούν το κύριο πρόβλημα, γιατί μπορεί να υποδηλώνει βαθύτερο τραυματισμό όπως κάταγμα ή κάκωση. </a:t>
            </a:r>
          </a:p>
          <a:p>
            <a:pPr marL="285750" indent="-285750" algn="just">
              <a:lnSpc>
                <a:spcPct val="200000"/>
              </a:lnSpc>
              <a:buFont typeface="Arial" panose="020B0604020202020204" pitchFamily="34" charset="0"/>
              <a:buChar char="•"/>
            </a:pPr>
            <a:r>
              <a:rPr lang="el-GR" sz="1400" b="0" dirty="0">
                <a:latin typeface="Arial" panose="020B0604020202020204" pitchFamily="34" charset="0"/>
                <a:cs typeface="Arial" panose="020B0604020202020204" pitchFamily="34" charset="0"/>
              </a:rPr>
              <a:t>Σε ηλικιωμένους μπορεί να οφείλεται σε αντιπηκτικά φάρμακα.</a:t>
            </a:r>
          </a:p>
          <a:p>
            <a:pPr marL="285750" indent="-285750">
              <a:lnSpc>
                <a:spcPct val="200000"/>
              </a:lnSpc>
              <a:buFont typeface="Arial" panose="020B0604020202020204" pitchFamily="34" charset="0"/>
              <a:buChar char="•"/>
            </a:pPr>
            <a:endParaRPr lang="en-US" sz="1400" b="0" dirty="0">
              <a:latin typeface="Arial" panose="020B0604020202020204" pitchFamily="34" charset="0"/>
              <a:cs typeface="Arial" panose="020B0604020202020204" pitchFamily="34" charset="0"/>
            </a:endParaRPr>
          </a:p>
        </p:txBody>
      </p:sp>
      <p:sp>
        <p:nvSpPr>
          <p:cNvPr id="2" name="Τίτλος 1"/>
          <p:cNvSpPr>
            <a:spLocks noGrp="1"/>
          </p:cNvSpPr>
          <p:nvPr>
            <p:ph type="title"/>
          </p:nvPr>
        </p:nvSpPr>
        <p:spPr/>
        <p:txBody>
          <a:bodyPr/>
          <a:lstStyle/>
          <a:p>
            <a:pPr algn="ctr"/>
            <a:r>
              <a:rPr lang="el-GR" altLang="en-US" b="1" dirty="0" err="1">
                <a:solidFill>
                  <a:srgbClr val="CC0000"/>
                </a:solidFill>
                <a:latin typeface="Arial" panose="020B0604020202020204" pitchFamily="34" charset="0"/>
                <a:cs typeface="Arial" panose="020B0604020202020204" pitchFamily="34" charset="0"/>
              </a:rPr>
              <a:t>μικρα</a:t>
            </a:r>
            <a:r>
              <a:rPr lang="el-GR" altLang="en-US" b="1" dirty="0">
                <a:solidFill>
                  <a:srgbClr val="CC0000"/>
                </a:solidFill>
                <a:latin typeface="Arial" panose="020B0604020202020204" pitchFamily="34" charset="0"/>
                <a:cs typeface="Arial" panose="020B0604020202020204" pitchFamily="34" charset="0"/>
              </a:rPr>
              <a:t> </a:t>
            </a:r>
            <a:r>
              <a:rPr lang="el-GR" altLang="en-US" b="1" dirty="0" err="1">
                <a:solidFill>
                  <a:srgbClr val="CC0000"/>
                </a:solidFill>
                <a:latin typeface="Arial" panose="020B0604020202020204" pitchFamily="34" charset="0"/>
                <a:cs typeface="Arial" panose="020B0604020202020204" pitchFamily="34" charset="0"/>
              </a:rPr>
              <a:t>τραυματα</a:t>
            </a:r>
            <a:endParaRPr lang="en-US" dirty="0">
              <a:solidFill>
                <a:srgbClr val="C0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254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7525" y="-19472"/>
            <a:ext cx="10064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Εικόνα 4"/>
          <p:cNvPicPr>
            <a:picLocks noChangeAspect="1"/>
          </p:cNvPicPr>
          <p:nvPr/>
        </p:nvPicPr>
        <p:blipFill>
          <a:blip r:embed="rId4"/>
          <a:stretch>
            <a:fillRect/>
          </a:stretch>
        </p:blipFill>
        <p:spPr>
          <a:xfrm>
            <a:off x="7380312" y="1124744"/>
            <a:ext cx="1523999" cy="1233487"/>
          </a:xfrm>
          <a:prstGeom prst="rect">
            <a:avLst/>
          </a:prstGeom>
        </p:spPr>
      </p:pic>
    </p:spTree>
    <p:extLst>
      <p:ext uri="{BB962C8B-B14F-4D97-AF65-F5344CB8AC3E}">
        <p14:creationId xmlns:p14="http://schemas.microsoft.com/office/powerpoint/2010/main" val="2815108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Γωνίες">
  <a:themeElements>
    <a:clrScheme name="Γωνίες">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Γωνίες">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Γωνίες">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3106</TotalTime>
  <Words>4635</Words>
  <Application>Microsoft Office PowerPoint</Application>
  <PresentationFormat>Προβολή στην οθόνη (4:3)</PresentationFormat>
  <Paragraphs>267</Paragraphs>
  <Slides>39</Slides>
  <Notes>3</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39</vt:i4>
      </vt:variant>
    </vt:vector>
  </HeadingPairs>
  <TitlesOfParts>
    <vt:vector size="46" baseType="lpstr">
      <vt:lpstr>Arial</vt:lpstr>
      <vt:lpstr>Calibri</vt:lpstr>
      <vt:lpstr>Franklin Gothic Book</vt:lpstr>
      <vt:lpstr>Franklin Gothic Medium</vt:lpstr>
      <vt:lpstr>Tunga</vt:lpstr>
      <vt:lpstr>Wingdings</vt:lpstr>
      <vt:lpstr>Γωνίες</vt:lpstr>
      <vt:lpstr>Παρουσίαση του PowerPoint</vt:lpstr>
      <vt:lpstr>Τραυματα - Αιμορραγιεσ</vt:lpstr>
      <vt:lpstr> ΤραυμαΤα και αιμορραγια </vt:lpstr>
      <vt:lpstr>Παρουσίαση του PowerPoint</vt:lpstr>
      <vt:lpstr>Αιμορραγιεσ  - τραυματα</vt:lpstr>
      <vt:lpstr>Αιμορραγιεσ  - τραυματα</vt:lpstr>
      <vt:lpstr>Αιμορραγιεσ - τραυματα</vt:lpstr>
      <vt:lpstr>Αιμορραγιεσ - τραυματα</vt:lpstr>
      <vt:lpstr>μικρα τραυματα</vt:lpstr>
      <vt:lpstr>Μικρα τραυματα</vt:lpstr>
      <vt:lpstr>ξενα σωματα</vt:lpstr>
      <vt:lpstr>ξενα σωματα</vt:lpstr>
      <vt:lpstr>ξενα σωματα</vt:lpstr>
      <vt:lpstr>Διαφορεσ καταστασεισ</vt:lpstr>
      <vt:lpstr>Διαφορεσ καταστασεισ</vt:lpstr>
      <vt:lpstr>Διαταραχεσ του αναπνευστικου συστηματοσ</vt:lpstr>
      <vt:lpstr>Διαταραχεσ του αναπνευστικου συστηματοσ</vt:lpstr>
      <vt:lpstr>Διαταραχεσ του αναπνευστικου συστηματοσ</vt:lpstr>
      <vt:lpstr>Διαταραχεσ του αναπνευστικου συστηματοσ</vt:lpstr>
      <vt:lpstr>Διαταραχεσ της κυκλοφοριασ</vt:lpstr>
      <vt:lpstr>Διαταραχεσ της κυκλοφοριασ</vt:lpstr>
      <vt:lpstr>Διαταραχεσ της συνειδησησ</vt:lpstr>
      <vt:lpstr>Διαταραχεσ της συνειδησησ</vt:lpstr>
      <vt:lpstr>Διαταραχεσ της συνειδησησ</vt:lpstr>
      <vt:lpstr>Διαταραχεσ της συνειδησησ</vt:lpstr>
      <vt:lpstr>Διαταραχεσ της συνειδησησ</vt:lpstr>
      <vt:lpstr>Διαφορεσ καταστασεις</vt:lpstr>
      <vt:lpstr>Διαφορεσ καταστασεις </vt:lpstr>
      <vt:lpstr>Διαφορεσ καταστασεις </vt:lpstr>
      <vt:lpstr>Διαφορεσ καταστασεις </vt:lpstr>
      <vt:lpstr>Διαφορεσ καταστασεις </vt:lpstr>
      <vt:lpstr>Τσιμπηματα - δαγκωματα</vt:lpstr>
      <vt:lpstr>Τσιμπηματα - δαγκωματα</vt:lpstr>
      <vt:lpstr>Κακωσεις οστων/αρθρωσεων/μυων - καταγματα</vt:lpstr>
      <vt:lpstr>Κακωσεις οστων/αρθρωσεων/μυων - καταγματα</vt:lpstr>
      <vt:lpstr>Κακωσεις οστων/αρθρωσεων/μυων - καταγματα</vt:lpstr>
      <vt:lpstr>Κακωσεις οστων/αρθρωσεων/μυων - καταγματα</vt:lpstr>
      <vt:lpstr>Βιβλιογραφια – εικονεσ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Alexandra Papadopoulou</cp:lastModifiedBy>
  <cp:revision>204</cp:revision>
  <dcterms:created xsi:type="dcterms:W3CDTF">2015-12-18T07:38:09Z</dcterms:created>
  <dcterms:modified xsi:type="dcterms:W3CDTF">2024-04-26T07:22:30Z</dcterms:modified>
</cp:coreProperties>
</file>