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B1F3C9-CB6A-4345-84AA-E9DFD2CA1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715B40E-B8B7-4DB1-8700-E3F40E7CD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ECB840-0A2A-4F22-9C57-C2724F5C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00F927-EBEF-4E57-ABCA-EB541A3C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2B1D5A-156B-4D48-97EC-F2695041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03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EC9624-C4EE-49B4-9C82-937BFDE5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2A052AD-EB62-4A21-9C9B-1C1C5F181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74D1D2-AFC3-4587-AACC-1D2FD6B2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44078B-B567-4D86-8780-F8D1712B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D26632-BD88-4D01-BD26-84CA2B4F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04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1C81E2C-FD88-43BD-AAE7-C28889DA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756566D-6CDA-4921-B678-DFF6AF466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5D3E0D-3415-4AE4-8DF1-DC186918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E1DB15-0547-4E0D-A2FD-DD47FA7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2D761B-160D-477A-A064-AE717AE7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752350-EB1E-4EBF-979A-8FAF2DE4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4812B9-7A9F-4039-B24F-D8ADF962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CD497A-0884-48EE-A444-5E66A7B6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8FD13F-07F7-4B09-890D-535D8E6B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3FD432-69BE-4FEB-9D3D-4ECD439A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2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AFD088-36DE-4BBB-84FD-10F2349F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D10963-0FBC-4B01-916C-A37FCF20B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4D0044-E66C-4D2B-A973-DDCE890D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672C9B-859F-4781-BDDC-A252CF62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4C993D-E5EB-4FDB-9A9B-C2F54272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08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90407D-3C8F-4BE4-AD84-8A9B173C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D98469-EC49-48C6-9FB1-10E980A3A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453500-CF86-463A-BBDC-E9FD0E11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22BEF2-A728-48BF-A1AA-5FE4C378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5B60B9-0B9B-4384-9597-B7CF5C87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0AB305-4EA6-41D8-A31B-97365958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5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D983F5-11EB-4FB3-9898-9FDE125C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11C17BD-60E9-4101-86C8-7C2E570A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3525D89-DB42-425B-A529-AB305319E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09BAB0C-7BA8-4804-91D2-96C623624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D2DF6A3-7F73-4974-AB84-750558B73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A378E89-C11C-4202-A14D-8F8CB2B7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F66A4C1-E88E-439A-83EF-583F25B0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1294F8-FA27-463E-8D62-BBC051F1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16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D8E6A4-FC37-4F62-B034-F228CD8D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2BB3FFF-C077-474C-903E-47BB796F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904763-E091-4DC6-B273-E945F4EE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9005A7C-8704-4307-BCC1-D689CDA7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1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989E82A-9B74-40FF-8510-EACFD533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6BB8566-2D48-4499-B3D0-160CEB01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517A474-5FE6-4DB2-BDD3-AA16A78A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9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5B0C0A-B1EA-4F67-9E8D-BA54087C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8BCC50-49EF-489C-9F20-F7C092FE5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F23BB96-C1D6-41B6-AC21-4A719F9B2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D683EA-448E-491D-9C7A-FF8B002A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63388A-263F-4D88-BB1D-AD11DBD6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2F824B0-FCF3-42C2-B539-A5DC07F7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03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D8DC52-A6F5-432D-8C43-98959115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CF8AE43-CB5B-4772-B217-E6A4B68D1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CF5ADB-724B-4608-A55C-513D086AF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ED02F1-CBF2-4D18-BB4B-E079B948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EFBF0E-BE30-40DC-9012-09EACE8C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8953952-8C8F-4FF5-A2AC-EF8ADCAB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4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B79727F-0ED6-4354-AE8E-12BE41AD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B4AA9D-5C42-4F1A-940E-D15E0719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8A2D69-74A2-4779-BA7F-F1841038D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63AA-4431-4117-8EAA-E93C17DB6246}" type="datetimeFigureOut">
              <a:rPr lang="el-GR" smtClean="0"/>
              <a:t>16/4/2024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7D2E2B-2954-4487-89D2-AF882B18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3CCBCD-4302-4999-A2A1-4E0AC9A6C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B64E-A466-4DB8-B0BE-532702ADE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43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808818-A523-4AEC-A04C-1A7CE0A9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783"/>
            <a:ext cx="9144000" cy="17941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l-G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Άσκηση εκκένωσης του «Πύργου Παιδαγωγικής»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76C8D5-6304-45EC-861D-FD49A2FB7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sz="4000" b="1" dirty="0"/>
          </a:p>
          <a:p>
            <a:r>
              <a:rPr lang="el-GR" sz="4000" b="1" dirty="0">
                <a:solidFill>
                  <a:srgbClr val="002060"/>
                </a:solidFill>
              </a:rPr>
              <a:t>Τετάρτη</a:t>
            </a:r>
            <a:r>
              <a:rPr lang="el-GR" sz="4000" b="1" dirty="0"/>
              <a:t> </a:t>
            </a:r>
            <a:r>
              <a:rPr lang="el-GR" sz="4000" b="1" dirty="0">
                <a:solidFill>
                  <a:srgbClr val="FF0000"/>
                </a:solidFill>
              </a:rPr>
              <a:t>24 Απριλίου </a:t>
            </a:r>
            <a:r>
              <a:rPr lang="el-GR" sz="4000" b="1" dirty="0">
                <a:solidFill>
                  <a:srgbClr val="002060"/>
                </a:solidFill>
              </a:rPr>
              <a:t>2024, </a:t>
            </a:r>
            <a:r>
              <a:rPr lang="el-GR" sz="4000" b="1" dirty="0">
                <a:solidFill>
                  <a:srgbClr val="FF0000"/>
                </a:solidFill>
              </a:rPr>
              <a:t>11:00 π.μ.</a:t>
            </a:r>
          </a:p>
        </p:txBody>
      </p:sp>
    </p:spTree>
    <p:extLst>
      <p:ext uri="{BB962C8B-B14F-4D97-AF65-F5344CB8AC3E}">
        <p14:creationId xmlns:p14="http://schemas.microsoft.com/office/powerpoint/2010/main" val="26837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7"/>
    </mc:Choice>
    <mc:Fallback xmlns="">
      <p:transition spd="slow" advTm="115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B59C9-75A5-4838-9E07-DF1FB78B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89" y="321407"/>
            <a:ext cx="10515600" cy="2193771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  <a:t>Σε </a:t>
            </a:r>
            <a:r>
              <a:rPr lang="el-GR" sz="3100" b="1" dirty="0">
                <a:solidFill>
                  <a:srgbClr val="FF0000"/>
                </a:solidFill>
                <a:latin typeface="Candara" panose="020E0502030303020204" pitchFamily="34" charset="0"/>
              </a:rPr>
              <a:t>κάθε όροφο </a:t>
            </a:r>
            <a: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  <a:t>υπάρχουν </a:t>
            </a:r>
            <a:r>
              <a:rPr lang="el-GR" sz="3100" b="1" dirty="0">
                <a:solidFill>
                  <a:srgbClr val="FF0000"/>
                </a:solidFill>
                <a:latin typeface="Candara" panose="020E0502030303020204" pitchFamily="34" charset="0"/>
              </a:rPr>
              <a:t>δύο έξοδοι </a:t>
            </a:r>
            <a: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  <a:t>που οδηγούν στα κλιμακοστάσια του κτιρίου και στο </a:t>
            </a:r>
            <a:r>
              <a:rPr lang="el-GR" sz="3100" b="1" dirty="0">
                <a:solidFill>
                  <a:srgbClr val="FF0000"/>
                </a:solidFill>
                <a:latin typeface="Candara" panose="020E0502030303020204" pitchFamily="34" charset="0"/>
              </a:rPr>
              <a:t>ισόγειο</a:t>
            </a:r>
            <a: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  <a:t> επίσης </a:t>
            </a:r>
            <a:r>
              <a:rPr lang="el-GR" sz="3100" b="1" dirty="0">
                <a:solidFill>
                  <a:srgbClr val="FF0000"/>
                </a:solidFill>
                <a:latin typeface="Candara" panose="020E0502030303020204" pitchFamily="34" charset="0"/>
              </a:rPr>
              <a:t>δύο έξοδοι </a:t>
            </a:r>
            <a: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  <a:t>που οδηγούν στον υπαίθριο χώρο.</a:t>
            </a:r>
            <a:b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br>
              <a:rPr lang="el-GR" dirty="0"/>
            </a:br>
            <a:r>
              <a:rPr lang="el-GR" sz="3100" dirty="0">
                <a:solidFill>
                  <a:srgbClr val="002060"/>
                </a:solidFill>
                <a:latin typeface="Candara" panose="020E0502030303020204" pitchFamily="34" charset="0"/>
              </a:rPr>
              <a:t>Σε όλες τις εξόδους υπάρχει η φωτεινή επιγραφή</a:t>
            </a:r>
            <a:br>
              <a:rPr lang="el-GR" dirty="0"/>
            </a:br>
            <a:endParaRPr lang="el-GR" dirty="0"/>
          </a:p>
        </p:txBody>
      </p:sp>
      <p:pic>
        <p:nvPicPr>
          <p:cNvPr id="1026" name="Picture 2" descr="Vivalux 4116 Φωτιστικό Ασφαλείας Exit Sign | Skroutz.gr">
            <a:extLst>
              <a:ext uri="{FF2B5EF4-FFF2-40B4-BE49-F238E27FC236}">
                <a16:creationId xmlns:a16="http://schemas.microsoft.com/office/drawing/2014/main" id="{24F67602-8F05-4D04-AD0A-B698C38FE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8"/>
          <a:stretch/>
        </p:blipFill>
        <p:spPr bwMode="auto">
          <a:xfrm>
            <a:off x="1569440" y="2936158"/>
            <a:ext cx="8801100" cy="26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EB82D-94C8-48A4-9636-FEEEFD3F4956}"/>
              </a:ext>
            </a:extLst>
          </p:cNvPr>
          <p:cNvSpPr txBox="1"/>
          <p:nvPr/>
        </p:nvSpPr>
        <p:spPr>
          <a:xfrm>
            <a:off x="1569440" y="-790827"/>
            <a:ext cx="891749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002060"/>
                </a:solidFill>
                <a:latin typeface="Candara" panose="020E0502030303020204" pitchFamily="34" charset="0"/>
              </a:rPr>
              <a:t>Έξοδοι διαφυγής</a:t>
            </a:r>
          </a:p>
        </p:txBody>
      </p:sp>
    </p:spTree>
    <p:extLst>
      <p:ext uri="{BB962C8B-B14F-4D97-AF65-F5344CB8AC3E}">
        <p14:creationId xmlns:p14="http://schemas.microsoft.com/office/powerpoint/2010/main" val="25171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1"/>
    </mc:Choice>
    <mc:Fallback xmlns="">
      <p:transition spd="slow" advTm="675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38C041-AE66-4213-B5C1-86BA39EAA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006" y="1827969"/>
            <a:ext cx="11187404" cy="13488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rgbClr val="002060"/>
                </a:solidFill>
                <a:latin typeface="Candara" panose="020E0502030303020204" pitchFamily="34" charset="0"/>
              </a:rPr>
              <a:t>Πού είναι ο χώρος καταφυγής</a:t>
            </a:r>
            <a:br>
              <a:rPr lang="el-GR" sz="44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l-GR" sz="4400" b="1" dirty="0">
                <a:solidFill>
                  <a:srgbClr val="002060"/>
                </a:solidFill>
                <a:latin typeface="Candara" panose="020E0502030303020204" pitchFamily="34" charset="0"/>
              </a:rPr>
              <a:t>και πώς φτάνετε εκεί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C8D6EDA-8ABD-4495-8AE6-1C09F9BBA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986" y="3312538"/>
            <a:ext cx="9144000" cy="737337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2060"/>
                </a:solidFill>
                <a:latin typeface="Candara" panose="020E0502030303020204" pitchFamily="34" charset="0"/>
              </a:rPr>
              <a:t>(Στη διαδρομή σας μείνετε </a:t>
            </a:r>
            <a:r>
              <a:rPr lang="el-GR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μακριά από τα κτίρια)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764264E7-45E1-4500-8104-57BECDEFB5D1}"/>
              </a:ext>
            </a:extLst>
          </p:cNvPr>
          <p:cNvSpPr/>
          <p:nvPr/>
        </p:nvSpPr>
        <p:spPr>
          <a:xfrm>
            <a:off x="5533292" y="4306277"/>
            <a:ext cx="898769" cy="1766278"/>
          </a:xfrm>
          <a:prstGeom prst="downArrow">
            <a:avLst/>
          </a:prstGeom>
          <a:pattFill prst="trellis">
            <a:fgClr>
              <a:srgbClr val="00B0F0"/>
            </a:fgClr>
            <a:bgClr>
              <a:schemeClr val="bg1"/>
            </a:bgClr>
          </a:patt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0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"/>
    </mc:Choice>
    <mc:Fallback xmlns="">
      <p:transition spd="slow" advTm="454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Γραμμή σύνδεσης 1">
            <a:extLst>
              <a:ext uri="{FF2B5EF4-FFF2-40B4-BE49-F238E27FC236}">
                <a16:creationId xmlns:a16="http://schemas.microsoft.com/office/drawing/2014/main" id="{15C164D3-5B54-4BF0-8D2D-56F930CD3F17}"/>
              </a:ext>
            </a:extLst>
          </p:cNvPr>
          <p:cNvSpPr/>
          <p:nvPr/>
        </p:nvSpPr>
        <p:spPr>
          <a:xfrm>
            <a:off x="1820411" y="3145871"/>
            <a:ext cx="2634143" cy="2432808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μίας γωνίας 2">
            <a:extLst>
              <a:ext uri="{FF2B5EF4-FFF2-40B4-BE49-F238E27FC236}">
                <a16:creationId xmlns:a16="http://schemas.microsoft.com/office/drawing/2014/main" id="{911A7C5C-2434-4020-8FDD-283975B63BE4}"/>
              </a:ext>
            </a:extLst>
          </p:cNvPr>
          <p:cNvSpPr/>
          <p:nvPr/>
        </p:nvSpPr>
        <p:spPr>
          <a:xfrm>
            <a:off x="4811084" y="3360490"/>
            <a:ext cx="2986481" cy="123947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951155-C9AA-4EF0-93F6-D6A1652CE72A}"/>
              </a:ext>
            </a:extLst>
          </p:cNvPr>
          <p:cNvSpPr/>
          <p:nvPr/>
        </p:nvSpPr>
        <p:spPr>
          <a:xfrm>
            <a:off x="1493325" y="613794"/>
            <a:ext cx="8170877" cy="2105637"/>
          </a:xfrm>
          <a:prstGeom prst="rect">
            <a:avLst/>
          </a:prstGeom>
          <a:ln w="254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255056B-57F0-45D3-A680-3081074ACB21}"/>
              </a:ext>
            </a:extLst>
          </p:cNvPr>
          <p:cNvCxnSpPr>
            <a:cxnSpLocks/>
          </p:cNvCxnSpPr>
          <p:nvPr/>
        </p:nvCxnSpPr>
        <p:spPr>
          <a:xfrm>
            <a:off x="10128308" y="864066"/>
            <a:ext cx="0" cy="5360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78CD099-2395-45B8-814E-B6DFB9456947}"/>
              </a:ext>
            </a:extLst>
          </p:cNvPr>
          <p:cNvCxnSpPr>
            <a:cxnSpLocks/>
          </p:cNvCxnSpPr>
          <p:nvPr/>
        </p:nvCxnSpPr>
        <p:spPr>
          <a:xfrm>
            <a:off x="11170112" y="864066"/>
            <a:ext cx="0" cy="5360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268988-EFC5-4D31-8C77-AF0B1BE3DB57}"/>
              </a:ext>
            </a:extLst>
          </p:cNvPr>
          <p:cNvSpPr txBox="1"/>
          <p:nvPr/>
        </p:nvSpPr>
        <p:spPr>
          <a:xfrm>
            <a:off x="10326848" y="947956"/>
            <a:ext cx="652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3</a:t>
            </a:r>
            <a:r>
              <a:rPr lang="el-GR" sz="2400" baseline="30000" dirty="0"/>
              <a:t>ης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Σ</a:t>
            </a:r>
          </a:p>
          <a:p>
            <a:pPr algn="ctr"/>
            <a:r>
              <a:rPr lang="el-GR" sz="2400" dirty="0"/>
              <a:t>Ε</a:t>
            </a:r>
          </a:p>
          <a:p>
            <a:pPr algn="ctr"/>
            <a:r>
              <a:rPr lang="el-GR" sz="2400" dirty="0"/>
              <a:t>Π</a:t>
            </a:r>
          </a:p>
          <a:p>
            <a:pPr algn="ctr"/>
            <a:r>
              <a:rPr lang="el-GR" sz="2400" dirty="0"/>
              <a:t>Τ</a:t>
            </a:r>
          </a:p>
          <a:p>
            <a:pPr algn="ctr"/>
            <a:r>
              <a:rPr lang="el-GR" sz="2400" dirty="0"/>
              <a:t>Ε</a:t>
            </a:r>
          </a:p>
          <a:p>
            <a:pPr algn="ctr"/>
            <a:r>
              <a:rPr lang="el-GR" sz="2400" dirty="0"/>
              <a:t>Μ</a:t>
            </a:r>
          </a:p>
          <a:p>
            <a:pPr algn="ctr"/>
            <a:r>
              <a:rPr lang="el-GR" sz="2400" dirty="0"/>
              <a:t>Β</a:t>
            </a:r>
          </a:p>
          <a:p>
            <a:pPr algn="ctr"/>
            <a:r>
              <a:rPr lang="el-GR" sz="2400" dirty="0"/>
              <a:t>Ρ</a:t>
            </a:r>
          </a:p>
          <a:p>
            <a:pPr algn="ctr"/>
            <a:r>
              <a:rPr lang="el-GR" sz="2400" dirty="0"/>
              <a:t>Ι</a:t>
            </a:r>
          </a:p>
          <a:p>
            <a:pPr algn="ctr"/>
            <a:r>
              <a:rPr lang="el-GR" sz="2400" dirty="0"/>
              <a:t>Ο</a:t>
            </a:r>
          </a:p>
          <a:p>
            <a:pPr algn="ctr"/>
            <a:r>
              <a:rPr lang="el-GR" sz="2400" dirty="0"/>
              <a:t>Υ</a:t>
            </a:r>
          </a:p>
          <a:p>
            <a:pPr algn="ctr"/>
            <a:endParaRPr lang="el-GR" dirty="0"/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196B57B8-1537-46F6-BBDA-1E1B97A52BF0}"/>
              </a:ext>
            </a:extLst>
          </p:cNvPr>
          <p:cNvCxnSpPr/>
          <p:nvPr/>
        </p:nvCxnSpPr>
        <p:spPr>
          <a:xfrm>
            <a:off x="4328719" y="3640822"/>
            <a:ext cx="125835" cy="3020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FF723184-E758-4909-94A9-E2DFEE44101E}"/>
              </a:ext>
            </a:extLst>
          </p:cNvPr>
          <p:cNvCxnSpPr/>
          <p:nvPr/>
        </p:nvCxnSpPr>
        <p:spPr>
          <a:xfrm>
            <a:off x="4529971" y="4211273"/>
            <a:ext cx="125835" cy="3020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06DF35EF-35FA-48D5-B112-E5ADAE4FD393}"/>
              </a:ext>
            </a:extLst>
          </p:cNvPr>
          <p:cNvCxnSpPr>
            <a:cxnSpLocks/>
          </p:cNvCxnSpPr>
          <p:nvPr/>
        </p:nvCxnSpPr>
        <p:spPr>
          <a:xfrm>
            <a:off x="4918745" y="5059959"/>
            <a:ext cx="315985" cy="2922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2AFC7484-0F8B-4500-BCF9-CB0983BEAD6E}"/>
              </a:ext>
            </a:extLst>
          </p:cNvPr>
          <p:cNvCxnSpPr>
            <a:cxnSpLocks/>
          </p:cNvCxnSpPr>
          <p:nvPr/>
        </p:nvCxnSpPr>
        <p:spPr>
          <a:xfrm>
            <a:off x="4702727" y="4599963"/>
            <a:ext cx="125835" cy="332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391EDC3-5632-4EA0-8DCB-5589FD433119}"/>
              </a:ext>
            </a:extLst>
          </p:cNvPr>
          <p:cNvCxnSpPr>
            <a:cxnSpLocks/>
          </p:cNvCxnSpPr>
          <p:nvPr/>
        </p:nvCxnSpPr>
        <p:spPr>
          <a:xfrm>
            <a:off x="5448648" y="5553512"/>
            <a:ext cx="456458" cy="1943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842D4FEF-9D69-437D-887D-722C5883D478}"/>
              </a:ext>
            </a:extLst>
          </p:cNvPr>
          <p:cNvCxnSpPr>
            <a:cxnSpLocks/>
          </p:cNvCxnSpPr>
          <p:nvPr/>
        </p:nvCxnSpPr>
        <p:spPr>
          <a:xfrm flipV="1">
            <a:off x="6096000" y="5747857"/>
            <a:ext cx="573599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D0C897A4-D8DA-4E73-85E4-C80F4DD282FA}"/>
              </a:ext>
            </a:extLst>
          </p:cNvPr>
          <p:cNvCxnSpPr>
            <a:cxnSpLocks/>
          </p:cNvCxnSpPr>
          <p:nvPr/>
        </p:nvCxnSpPr>
        <p:spPr>
          <a:xfrm flipV="1">
            <a:off x="6904793" y="5667462"/>
            <a:ext cx="521342" cy="75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2010E671-1C21-493C-BE09-2A429F47B280}"/>
              </a:ext>
            </a:extLst>
          </p:cNvPr>
          <p:cNvCxnSpPr>
            <a:cxnSpLocks/>
          </p:cNvCxnSpPr>
          <p:nvPr/>
        </p:nvCxnSpPr>
        <p:spPr>
          <a:xfrm flipV="1">
            <a:off x="7669329" y="5497363"/>
            <a:ext cx="456458" cy="1359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0F544A8A-225C-49ED-9385-5F9C56CEE0AA}"/>
              </a:ext>
            </a:extLst>
          </p:cNvPr>
          <p:cNvCxnSpPr>
            <a:cxnSpLocks/>
          </p:cNvCxnSpPr>
          <p:nvPr/>
        </p:nvCxnSpPr>
        <p:spPr>
          <a:xfrm>
            <a:off x="3533163" y="6005119"/>
            <a:ext cx="443219" cy="601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0C1C2F7C-9101-4D24-8D5D-5924E48984A0}"/>
              </a:ext>
            </a:extLst>
          </p:cNvPr>
          <p:cNvCxnSpPr/>
          <p:nvPr/>
        </p:nvCxnSpPr>
        <p:spPr>
          <a:xfrm>
            <a:off x="3320292" y="5596855"/>
            <a:ext cx="125835" cy="3020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75FAB0EB-B61E-473B-A931-18FD295F2846}"/>
              </a:ext>
            </a:extLst>
          </p:cNvPr>
          <p:cNvCxnSpPr>
            <a:cxnSpLocks/>
          </p:cNvCxnSpPr>
          <p:nvPr/>
        </p:nvCxnSpPr>
        <p:spPr>
          <a:xfrm flipV="1">
            <a:off x="4922981" y="5812172"/>
            <a:ext cx="753896" cy="1929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8B4833AD-8B27-4368-BFCF-338F6CB25496}"/>
              </a:ext>
            </a:extLst>
          </p:cNvPr>
          <p:cNvCxnSpPr/>
          <p:nvPr/>
        </p:nvCxnSpPr>
        <p:spPr>
          <a:xfrm>
            <a:off x="4938319" y="4250422"/>
            <a:ext cx="125835" cy="302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2A3C85F3-1322-4432-9159-D3AAB5E8D154}"/>
              </a:ext>
            </a:extLst>
          </p:cNvPr>
          <p:cNvCxnSpPr>
            <a:cxnSpLocks/>
          </p:cNvCxnSpPr>
          <p:nvPr/>
        </p:nvCxnSpPr>
        <p:spPr>
          <a:xfrm flipV="1">
            <a:off x="4265801" y="6005119"/>
            <a:ext cx="499843" cy="601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Ευθύγραμμο βέλος σύνδεσης 37">
            <a:extLst>
              <a:ext uri="{FF2B5EF4-FFF2-40B4-BE49-F238E27FC236}">
                <a16:creationId xmlns:a16="http://schemas.microsoft.com/office/drawing/2014/main" id="{72DE8326-92EB-413D-82FF-26FBAFC50807}"/>
              </a:ext>
            </a:extLst>
          </p:cNvPr>
          <p:cNvCxnSpPr>
            <a:cxnSpLocks/>
          </p:cNvCxnSpPr>
          <p:nvPr/>
        </p:nvCxnSpPr>
        <p:spPr>
          <a:xfrm flipV="1">
            <a:off x="8959144" y="3808908"/>
            <a:ext cx="78622" cy="4476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5418AFBF-2A14-4DAD-A193-E7A241FE5830}"/>
              </a:ext>
            </a:extLst>
          </p:cNvPr>
          <p:cNvCxnSpPr>
            <a:cxnSpLocks/>
          </p:cNvCxnSpPr>
          <p:nvPr/>
        </p:nvCxnSpPr>
        <p:spPr>
          <a:xfrm flipV="1">
            <a:off x="8696128" y="4401424"/>
            <a:ext cx="225729" cy="4474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:a16="http://schemas.microsoft.com/office/drawing/2014/main" id="{813F4602-FB27-4FFF-9AF6-B98CE3DE8A5C}"/>
              </a:ext>
            </a:extLst>
          </p:cNvPr>
          <p:cNvCxnSpPr>
            <a:cxnSpLocks/>
          </p:cNvCxnSpPr>
          <p:nvPr/>
        </p:nvCxnSpPr>
        <p:spPr>
          <a:xfrm flipV="1">
            <a:off x="8332512" y="5059959"/>
            <a:ext cx="282981" cy="2922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>
            <a:extLst>
              <a:ext uri="{FF2B5EF4-FFF2-40B4-BE49-F238E27FC236}">
                <a16:creationId xmlns:a16="http://schemas.microsoft.com/office/drawing/2014/main" id="{64BAE3C0-3B44-4854-86A0-98F5CBBBBD5E}"/>
              </a:ext>
            </a:extLst>
          </p:cNvPr>
          <p:cNvCxnSpPr>
            <a:cxnSpLocks/>
          </p:cNvCxnSpPr>
          <p:nvPr/>
        </p:nvCxnSpPr>
        <p:spPr>
          <a:xfrm flipH="1">
            <a:off x="7417332" y="2951177"/>
            <a:ext cx="48022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ύγραμμο βέλος σύνδεσης 46">
            <a:extLst>
              <a:ext uri="{FF2B5EF4-FFF2-40B4-BE49-F238E27FC236}">
                <a16:creationId xmlns:a16="http://schemas.microsoft.com/office/drawing/2014/main" id="{9CD57C3F-96F2-4C4E-A4D3-BFF8DFBB1ECB}"/>
              </a:ext>
            </a:extLst>
          </p:cNvPr>
          <p:cNvCxnSpPr>
            <a:cxnSpLocks/>
          </p:cNvCxnSpPr>
          <p:nvPr/>
        </p:nvCxnSpPr>
        <p:spPr>
          <a:xfrm flipH="1" flipV="1">
            <a:off x="8161185" y="3003259"/>
            <a:ext cx="462948" cy="1426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>
            <a:extLst>
              <a:ext uri="{FF2B5EF4-FFF2-40B4-BE49-F238E27FC236}">
                <a16:creationId xmlns:a16="http://schemas.microsoft.com/office/drawing/2014/main" id="{9FA0CF4C-0F31-48AE-8AC0-D09AAE4CF135}"/>
              </a:ext>
            </a:extLst>
          </p:cNvPr>
          <p:cNvCxnSpPr>
            <a:cxnSpLocks/>
          </p:cNvCxnSpPr>
          <p:nvPr/>
        </p:nvCxnSpPr>
        <p:spPr>
          <a:xfrm flipH="1" flipV="1">
            <a:off x="8808292" y="3328681"/>
            <a:ext cx="197882" cy="3215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Ευθύγραμμο βέλος σύνδεσης 54">
            <a:extLst>
              <a:ext uri="{FF2B5EF4-FFF2-40B4-BE49-F238E27FC236}">
                <a16:creationId xmlns:a16="http://schemas.microsoft.com/office/drawing/2014/main" id="{050CCD84-DA16-4CFC-BF38-EA21DF2D90A9}"/>
              </a:ext>
            </a:extLst>
          </p:cNvPr>
          <p:cNvCxnSpPr>
            <a:cxnSpLocks/>
          </p:cNvCxnSpPr>
          <p:nvPr/>
        </p:nvCxnSpPr>
        <p:spPr>
          <a:xfrm flipH="1">
            <a:off x="6617515" y="2951177"/>
            <a:ext cx="47615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ύγραμμο βέλος σύνδεσης 56">
            <a:extLst>
              <a:ext uri="{FF2B5EF4-FFF2-40B4-BE49-F238E27FC236}">
                <a16:creationId xmlns:a16="http://schemas.microsoft.com/office/drawing/2014/main" id="{3B766C16-A36E-48C9-B3C2-26DF36A4617F}"/>
              </a:ext>
            </a:extLst>
          </p:cNvPr>
          <p:cNvCxnSpPr/>
          <p:nvPr/>
        </p:nvCxnSpPr>
        <p:spPr>
          <a:xfrm flipH="1" flipV="1">
            <a:off x="5773319" y="2852121"/>
            <a:ext cx="484465" cy="989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ύγραμμο βέλος σύνδεσης 58">
            <a:extLst>
              <a:ext uri="{FF2B5EF4-FFF2-40B4-BE49-F238E27FC236}">
                <a16:creationId xmlns:a16="http://schemas.microsoft.com/office/drawing/2014/main" id="{F663E2F3-6DD9-4FAC-B369-76335BA090CB}"/>
              </a:ext>
            </a:extLst>
          </p:cNvPr>
          <p:cNvCxnSpPr>
            <a:cxnSpLocks/>
          </p:cNvCxnSpPr>
          <p:nvPr/>
        </p:nvCxnSpPr>
        <p:spPr>
          <a:xfrm flipH="1" flipV="1">
            <a:off x="4908172" y="2406942"/>
            <a:ext cx="540476" cy="3530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ύγραμμο βέλος σύνδεσης 60">
            <a:extLst>
              <a:ext uri="{FF2B5EF4-FFF2-40B4-BE49-F238E27FC236}">
                <a16:creationId xmlns:a16="http://schemas.microsoft.com/office/drawing/2014/main" id="{9A33B30D-690E-4004-80DD-7EB4E9A21359}"/>
              </a:ext>
            </a:extLst>
          </p:cNvPr>
          <p:cNvCxnSpPr/>
          <p:nvPr/>
        </p:nvCxnSpPr>
        <p:spPr>
          <a:xfrm flipV="1">
            <a:off x="4877498" y="1956033"/>
            <a:ext cx="132128" cy="2799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Ευθύγραμμο βέλος σύνδεσης 62">
            <a:extLst>
              <a:ext uri="{FF2B5EF4-FFF2-40B4-BE49-F238E27FC236}">
                <a16:creationId xmlns:a16="http://schemas.microsoft.com/office/drawing/2014/main" id="{F22FA933-ADE3-47CA-AF76-DB4FF15C3FEF}"/>
              </a:ext>
            </a:extLst>
          </p:cNvPr>
          <p:cNvCxnSpPr/>
          <p:nvPr/>
        </p:nvCxnSpPr>
        <p:spPr>
          <a:xfrm flipV="1">
            <a:off x="5234730" y="1832295"/>
            <a:ext cx="344033" cy="1141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Ευθύγραμμο βέλος σύνδεσης 64">
            <a:extLst>
              <a:ext uri="{FF2B5EF4-FFF2-40B4-BE49-F238E27FC236}">
                <a16:creationId xmlns:a16="http://schemas.microsoft.com/office/drawing/2014/main" id="{53053ECD-60B3-49A4-93F6-3DE572B3D849}"/>
              </a:ext>
            </a:extLst>
          </p:cNvPr>
          <p:cNvCxnSpPr/>
          <p:nvPr/>
        </p:nvCxnSpPr>
        <p:spPr>
          <a:xfrm>
            <a:off x="5796793" y="1800837"/>
            <a:ext cx="4278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Ευθύγραμμο βέλος σύνδεσης 65">
            <a:extLst>
              <a:ext uri="{FF2B5EF4-FFF2-40B4-BE49-F238E27FC236}">
                <a16:creationId xmlns:a16="http://schemas.microsoft.com/office/drawing/2014/main" id="{BB446825-72FB-41A0-A637-C80E68178D97}"/>
              </a:ext>
            </a:extLst>
          </p:cNvPr>
          <p:cNvCxnSpPr/>
          <p:nvPr/>
        </p:nvCxnSpPr>
        <p:spPr>
          <a:xfrm>
            <a:off x="6403596" y="1830897"/>
            <a:ext cx="4278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09E0C2-F34B-4307-8179-3C92FC08F9B3}"/>
              </a:ext>
            </a:extLst>
          </p:cNvPr>
          <p:cNvSpPr txBox="1"/>
          <p:nvPr/>
        </p:nvSpPr>
        <p:spPr>
          <a:xfrm>
            <a:off x="2172553" y="3544348"/>
            <a:ext cx="127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ΠΥΡΓΟΣ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62528F-F1EC-4730-B8A9-54BCC7E20F29}"/>
              </a:ext>
            </a:extLst>
          </p:cNvPr>
          <p:cNvSpPr txBox="1"/>
          <p:nvPr/>
        </p:nvSpPr>
        <p:spPr>
          <a:xfrm>
            <a:off x="5351561" y="3773997"/>
            <a:ext cx="164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ΛΥΟΜΕΝΟ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1D63A6-E456-4E22-AA02-A7BD4B0AA158}"/>
              </a:ext>
            </a:extLst>
          </p:cNvPr>
          <p:cNvSpPr txBox="1"/>
          <p:nvPr/>
        </p:nvSpPr>
        <p:spPr>
          <a:xfrm>
            <a:off x="2279002" y="922789"/>
            <a:ext cx="210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ΧΩΡΟΣ ΣΤΑΘΜΕΥΣΗΣ ΑΥΤΟΚΙΝΗΤΩΝ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E04B3-8D77-4D30-BE4D-56B6EFBD3372}"/>
              </a:ext>
            </a:extLst>
          </p:cNvPr>
          <p:cNvSpPr txBox="1"/>
          <p:nvPr/>
        </p:nvSpPr>
        <p:spPr>
          <a:xfrm>
            <a:off x="6958753" y="757973"/>
            <a:ext cx="2418084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222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ΧΩΡΟΣ ΚΑΤΑΦΥΓΗΣ</a:t>
            </a:r>
          </a:p>
          <a:p>
            <a:endParaRPr lang="el-GR" sz="2800" dirty="0">
              <a:latin typeface="Candara" panose="020E0502030303020204" pitchFamily="34" charset="0"/>
            </a:endParaRPr>
          </a:p>
        </p:txBody>
      </p:sp>
      <p:sp>
        <p:nvSpPr>
          <p:cNvPr id="75" name="Βέλος: Δεξιό 74">
            <a:extLst>
              <a:ext uri="{FF2B5EF4-FFF2-40B4-BE49-F238E27FC236}">
                <a16:creationId xmlns:a16="http://schemas.microsoft.com/office/drawing/2014/main" id="{777104D2-6701-427B-997B-DA5019F00D5C}"/>
              </a:ext>
            </a:extLst>
          </p:cNvPr>
          <p:cNvSpPr/>
          <p:nvPr/>
        </p:nvSpPr>
        <p:spPr>
          <a:xfrm rot="19600714">
            <a:off x="3209589" y="3769818"/>
            <a:ext cx="1090241" cy="525857"/>
          </a:xfrm>
          <a:prstGeom prst="rightArrow">
            <a:avLst>
              <a:gd name="adj1" fmla="val 561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Βέλος: Δεξιό 75">
            <a:extLst>
              <a:ext uri="{FF2B5EF4-FFF2-40B4-BE49-F238E27FC236}">
                <a16:creationId xmlns:a16="http://schemas.microsoft.com/office/drawing/2014/main" id="{5ED3EE58-3D9B-43F9-8D81-DA1DA7FEDE26}"/>
              </a:ext>
            </a:extLst>
          </p:cNvPr>
          <p:cNvSpPr/>
          <p:nvPr/>
        </p:nvSpPr>
        <p:spPr>
          <a:xfrm rot="4871191">
            <a:off x="2626870" y="4655465"/>
            <a:ext cx="1090241" cy="525857"/>
          </a:xfrm>
          <a:prstGeom prst="rightArrow">
            <a:avLst>
              <a:gd name="adj1" fmla="val 561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5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3"/>
    </mc:Choice>
    <mc:Fallback xmlns="">
      <p:transition spd="slow" advTm="70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35C24C-B9C2-4488-B9FB-A2F5E24B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9" y="1046261"/>
            <a:ext cx="11075437" cy="10496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Στον χώρο καταφυγής θα γίνει </a:t>
            </a:r>
            <a:r>
              <a:rPr lang="el-GR" b="1" dirty="0">
                <a:solidFill>
                  <a:srgbClr val="FF0000"/>
                </a:solidFill>
                <a:latin typeface="Candara" panose="020E0502030303020204" pitchFamily="34" charset="0"/>
              </a:rPr>
              <a:t>καταμέτρηση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77BCC7-04D3-4D14-A3E7-76954CC06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300483"/>
            <a:ext cx="5181600" cy="14808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Παρατηρήστε αν είναι κοντά σας τα άτομα με τα οποία βγήκατε από το κτίριο.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9EFFE5-5AD6-448B-9605-A849FAD42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3300483"/>
            <a:ext cx="5181600" cy="14808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Μετά την καταγραφή επιστρέψτε στο κτίριο και συνεχίστε αυτό που κάνατε.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436D3-EA37-41CD-AAE5-222ACB044C85}"/>
              </a:ext>
            </a:extLst>
          </p:cNvPr>
          <p:cNvSpPr txBox="1"/>
          <p:nvPr/>
        </p:nvSpPr>
        <p:spPr>
          <a:xfrm>
            <a:off x="838199" y="2374084"/>
            <a:ext cx="1051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Τα άτομα κάθε ορόφου συγκεντρώνονται μαζί στον χώρο καταφυγής, για μπορέσει να γίνει η καταμέτρηση </a:t>
            </a:r>
          </a:p>
        </p:txBody>
      </p:sp>
    </p:spTree>
    <p:extLst>
      <p:ext uri="{BB962C8B-B14F-4D97-AF65-F5344CB8AC3E}">
        <p14:creationId xmlns:p14="http://schemas.microsoft.com/office/powerpoint/2010/main" val="38057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"/>
    </mc:Choice>
    <mc:Fallback xmlns="">
      <p:transition spd="slow" advTm="617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D53342-2C2E-4662-9A13-378C961E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7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Καλή μας επιτυχία  . . .</a:t>
            </a:r>
          </a:p>
        </p:txBody>
      </p:sp>
    </p:spTree>
    <p:extLst>
      <p:ext uri="{BB962C8B-B14F-4D97-AF65-F5344CB8AC3E}">
        <p14:creationId xmlns:p14="http://schemas.microsoft.com/office/powerpoint/2010/main" val="18692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"/>
    </mc:Choice>
    <mc:Fallback xmlns="">
      <p:transition spd="slow" advTm="18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1A5BB0-64F6-42C3-ACB2-05D36F32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48" y="531844"/>
            <a:ext cx="4777273" cy="816395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Προσομοίωση σεισμού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FAC7A7-7FEC-4170-9615-E251D3FFE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987" y="1427584"/>
            <a:ext cx="4427334" cy="4338767"/>
          </a:xfrm>
        </p:spPr>
        <p:txBody>
          <a:bodyPr/>
          <a:lstStyle/>
          <a:p>
            <a:r>
              <a:rPr lang="el-GR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Έναρξη σεισμού: ένας ήχος κόρνας</a:t>
            </a: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l-GR" sz="2000" b="1" dirty="0">
                <a:solidFill>
                  <a:srgbClr val="002060"/>
                </a:solidFill>
                <a:latin typeface="Candara" panose="020E0502030303020204" pitchFamily="34" charset="0"/>
              </a:rPr>
              <a:t>Λήξη σεισμού: δύο ήχοι κόρνας</a:t>
            </a: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Σεισμός ΤΩΡΑ LIVE: Δείτε πού έγινε σεισμός πριν από λίγο - Newsbomb -  Ειδησεις">
            <a:extLst>
              <a:ext uri="{FF2B5EF4-FFF2-40B4-BE49-F238E27FC236}">
                <a16:creationId xmlns:a16="http://schemas.microsoft.com/office/drawing/2014/main" id="{E0F68DDD-A832-4A9A-9775-C4FB5223B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7"/>
          <a:stretch/>
        </p:blipFill>
        <p:spPr bwMode="auto">
          <a:xfrm>
            <a:off x="5248502" y="1753195"/>
            <a:ext cx="6172200" cy="27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α Λεξικά του ΙΕΛ">
            <a:extLst>
              <a:ext uri="{FF2B5EF4-FFF2-40B4-BE49-F238E27FC236}">
                <a16:creationId xmlns:a16="http://schemas.microsoft.com/office/drawing/2014/main" id="{7E915490-875D-41E1-912C-9A0461B3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50" y="1965830"/>
            <a:ext cx="1621165" cy="14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Τα Λεξικά του ΙΕΛ">
            <a:extLst>
              <a:ext uri="{FF2B5EF4-FFF2-40B4-BE49-F238E27FC236}">
                <a16:creationId xmlns:a16="http://schemas.microsoft.com/office/drawing/2014/main" id="{4B9D3B72-233F-4D56-90CB-998DAB88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7" y="3967246"/>
            <a:ext cx="1621165" cy="14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Τα Λεξικά του ΙΕΛ">
            <a:extLst>
              <a:ext uri="{FF2B5EF4-FFF2-40B4-BE49-F238E27FC236}">
                <a16:creationId xmlns:a16="http://schemas.microsoft.com/office/drawing/2014/main" id="{6DFBA69E-C14A-4A9A-896D-2688312B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3" y="3967246"/>
            <a:ext cx="1621165" cy="14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3"/>
    </mc:Choice>
    <mc:Fallback xmlns="">
      <p:transition spd="slow" advTm="774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3305AC-1BD1-4172-92D1-4FC87F807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706" y="1068512"/>
            <a:ext cx="10021078" cy="11669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2060"/>
                </a:solidFill>
                <a:latin typeface="Candara" panose="020E0502030303020204" pitchFamily="34" charset="0"/>
              </a:rPr>
              <a:t>Θα επηρεαστεί η λειτουργία της σχολής;</a:t>
            </a:r>
            <a:br>
              <a:rPr lang="el-GR" sz="4000" b="1" dirty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el-GR" sz="3600" dirty="0">
                <a:solidFill>
                  <a:srgbClr val="002060"/>
                </a:solidFill>
              </a:rPr>
              <a:t>(μαθήματα, υπηρεσίες)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293A0D-EBBB-4234-89E5-1575A3AD0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706" y="2696547"/>
            <a:ext cx="10021078" cy="2561253"/>
          </a:xfrm>
        </p:spPr>
        <p:txBody>
          <a:bodyPr>
            <a:normAutofit/>
          </a:bodyPr>
          <a:lstStyle/>
          <a:p>
            <a:r>
              <a:rPr lang="el-GR" sz="6000" b="1" dirty="0">
                <a:solidFill>
                  <a:srgbClr val="FF0000"/>
                </a:solidFill>
              </a:rPr>
              <a:t>Ό Χ Ι</a:t>
            </a:r>
          </a:p>
          <a:p>
            <a:endParaRPr lang="el-GR" dirty="0"/>
          </a:p>
          <a:p>
            <a:r>
              <a:rPr lang="el-GR" dirty="0">
                <a:solidFill>
                  <a:srgbClr val="002060"/>
                </a:solidFill>
              </a:rPr>
              <a:t>Θα διακοπεί η κανονική ροή της λειτουργίας στο μικρό χρονικό διάστημα που διαρκεί η άσκηση και θα συνεχιστεί κανονικά μετά το τέλος της </a:t>
            </a:r>
          </a:p>
        </p:txBody>
      </p:sp>
    </p:spTree>
    <p:extLst>
      <p:ext uri="{BB962C8B-B14F-4D97-AF65-F5344CB8AC3E}">
        <p14:creationId xmlns:p14="http://schemas.microsoft.com/office/powerpoint/2010/main" val="35309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9"/>
    </mc:Choice>
    <mc:Fallback xmlns="">
      <p:transition spd="slow" advTm="67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A4E81D-8CB6-453A-85FA-7CBD77BD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36" y="544530"/>
            <a:ext cx="8465906" cy="90412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Κατά τη διάρκεια του σεισμού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74A2B5A-DB00-47F7-9AB2-E628807E59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991" y="1567543"/>
            <a:ext cx="7053943" cy="49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7"/>
    </mc:Choice>
    <mc:Fallback xmlns="">
      <p:transition spd="slow" advTm="155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A4E81D-8CB6-453A-85FA-7CBD77BD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12" y="667820"/>
            <a:ext cx="8363164" cy="79111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Κατά τη διάρκεια του σεισμού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3789FF7E-F5E5-4680-A4D5-A666DA90A1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176" y="1576874"/>
            <a:ext cx="6615404" cy="47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3"/>
    </mc:Choice>
    <mc:Fallback xmlns="">
      <p:transition spd="slow" advTm="85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B780BA-F901-49F1-AA11-78E4D1956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4947"/>
            <a:ext cx="9144000" cy="9633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Πότε αρχίζει η εκκένωση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047501-454F-41CE-9F15-835920A2A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0473"/>
            <a:ext cx="9144000" cy="1655762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Candara" panose="020E0502030303020204" pitchFamily="34" charset="0"/>
              </a:rPr>
              <a:t>Αμέσως μετά το ηχητικό σήμα της λήξης του σεισμού</a:t>
            </a:r>
          </a:p>
        </p:txBody>
      </p:sp>
      <p:pic>
        <p:nvPicPr>
          <p:cNvPr id="4" name="Picture 4" descr="Τα Λεξικά του ΙΕΛ">
            <a:extLst>
              <a:ext uri="{FF2B5EF4-FFF2-40B4-BE49-F238E27FC236}">
                <a16:creationId xmlns:a16="http://schemas.microsoft.com/office/drawing/2014/main" id="{93FD6CF7-D0B7-44D2-B50D-DAD6DABC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50" y="4064349"/>
            <a:ext cx="1621165" cy="14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Τα Λεξικά του ΙΕΛ">
            <a:extLst>
              <a:ext uri="{FF2B5EF4-FFF2-40B4-BE49-F238E27FC236}">
                <a16:creationId xmlns:a16="http://schemas.microsoft.com/office/drawing/2014/main" id="{DEC81FC9-B767-40F7-9DF4-F2340EEF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27" y="4064349"/>
            <a:ext cx="1621165" cy="14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1"/>
    </mc:Choice>
    <mc:Fallback xmlns="">
      <p:transition spd="slow" advTm="29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E1E7F3-D5C9-41B2-AC4D-61E4F493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4670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Υπεύθυνες/οι εκκένωσης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8E49161-013A-4F45-8148-D2FBA2A0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Εάν είστε σε αίθουσα διδασκαλίας/στη Νησίδα/στη Βιβλιοθήκη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CD6FE0E-FF3C-476A-AB05-35E512175C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Ο/η διδάσκουσα</a:t>
            </a:r>
          </a:p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Το προσωπικό της Νησίδας/βιβλιοθήκης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4BA1722-5784-4260-AD2E-38C4DF866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82391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Εάν είστε οπουδήποτε στο κτίριο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9012C09-9F2E-47AD-8480-23CD5AA580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Ο</a:t>
            </a:r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/</a:t>
            </a: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η υπεύθυνος/η του ορόφου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3BDA6-2CFD-473F-9D25-83C65C45878A}"/>
              </a:ext>
            </a:extLst>
          </p:cNvPr>
          <p:cNvSpPr txBox="1"/>
          <p:nvPr/>
        </p:nvSpPr>
        <p:spPr>
          <a:xfrm>
            <a:off x="762456" y="5176837"/>
            <a:ext cx="101171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Περιμένετε το σήμα τους για να αρχίσετε την εκκένωση</a:t>
            </a:r>
          </a:p>
        </p:txBody>
      </p:sp>
    </p:spTree>
    <p:extLst>
      <p:ext uri="{BB962C8B-B14F-4D97-AF65-F5344CB8AC3E}">
        <p14:creationId xmlns:p14="http://schemas.microsoft.com/office/powerpoint/2010/main" val="2990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9"/>
    </mc:Choice>
    <mc:Fallback xmlns="">
      <p:transition spd="slow" advTm="68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D2383B-5920-4536-927D-425FC6F5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1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Με ποια σειρά γίνεται η εκκένωση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06D997-FFEE-481D-8E26-9E10E51CE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956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Στις αίθουσες</a:t>
            </a:r>
          </a:p>
          <a:p>
            <a:pPr marL="0" indent="0">
              <a:buNone/>
            </a:pPr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Ξεκινούν όσοι/</a:t>
            </a:r>
            <a:r>
              <a:rPr lang="el-GR" dirty="0" err="1">
                <a:solidFill>
                  <a:srgbClr val="002060"/>
                </a:solidFill>
                <a:latin typeface="Candara" panose="020E0502030303020204" pitchFamily="34" charset="0"/>
              </a:rPr>
              <a:t>ες</a:t>
            </a: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 βρίσκονται κοντύτερα στην έξοδο, ακολουθούν οι αμέσως επόμενες/οι </a:t>
            </a:r>
            <a:r>
              <a:rPr lang="el-GR" dirty="0" err="1">
                <a:solidFill>
                  <a:srgbClr val="002060"/>
                </a:solidFill>
                <a:latin typeface="Candara" panose="020E0502030303020204" pitchFamily="34" charset="0"/>
              </a:rPr>
              <a:t>κ.ο.κ.</a:t>
            </a:r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9D1B60-1D0F-45BD-AD02-4BEB712A2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956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Στους κοινόχρηστους χώρους του κτιρίου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Ξεκινούν όσοι/</a:t>
            </a:r>
            <a:r>
              <a:rPr lang="el-GR" dirty="0" err="1">
                <a:solidFill>
                  <a:srgbClr val="002060"/>
                </a:solidFill>
                <a:latin typeface="Candara" panose="020E0502030303020204" pitchFamily="34" charset="0"/>
              </a:rPr>
              <a:t>ες</a:t>
            </a: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 βρίσκονται κοντύτερα στην έξοδο, ακολουθούν οι αμέσως επόμενες/οι </a:t>
            </a:r>
            <a:r>
              <a:rPr lang="el-GR" dirty="0" err="1">
                <a:solidFill>
                  <a:srgbClr val="002060"/>
                </a:solidFill>
                <a:latin typeface="Candara" panose="020E0502030303020204" pitchFamily="34" charset="0"/>
              </a:rPr>
              <a:t>κ.ο.κ.</a:t>
            </a:r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80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7"/>
    </mc:Choice>
    <mc:Fallback xmlns="">
      <p:transition spd="slow" advTm="88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58E589-F5F8-4181-988C-EC011D0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920"/>
            <a:ext cx="10515600" cy="8895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Με ποια σειρά γίνεται η εκκένωση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435275-EC2D-48F4-B135-F552D8BE60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Εκκενώνεται πρώτα το </a:t>
            </a:r>
            <a:r>
              <a:rPr lang="el-G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ισόγειο</a:t>
            </a:r>
          </a:p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Ακολουθεί 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</a:t>
            </a:r>
            <a:r>
              <a:rPr lang="el-G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 όροφος</a:t>
            </a:r>
          </a:p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Ακολουθεί 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</a:t>
            </a:r>
            <a:r>
              <a:rPr lang="el-G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ος </a:t>
            </a: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όροφος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Ακολουθούν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όλοι οι υπόλοιποι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όροφοι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ταυτόχρονα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4F60E9-6ADA-4D71-8A19-18751D27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7628" y="1784184"/>
            <a:ext cx="5286172" cy="43927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Παρατηρήστε ποιες/οι είναι δίπλα σας για να ελέγξετε στον χώρο καταφυγής αν είναι ακόμη μαζί σας</a:t>
            </a:r>
          </a:p>
          <a:p>
            <a:pPr marL="0" indent="0">
              <a:buNone/>
            </a:pPr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Περπατήστε ήρεμα</a:t>
            </a: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el-GR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Χρησιμοποιήστε τις </a:t>
            </a:r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σκάλες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el-GR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ΌΧΙ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ndara" panose="020E0502030303020204" pitchFamily="34" charset="0"/>
              </a:rPr>
              <a:t>τους </a:t>
            </a:r>
            <a:r>
              <a:rPr lang="el-GR" b="1" dirty="0">
                <a:solidFill>
                  <a:srgbClr val="002060"/>
                </a:solidFill>
                <a:latin typeface="Candara" panose="020E0502030303020204" pitchFamily="34" charset="0"/>
              </a:rPr>
              <a:t>ανελκυστήρες</a:t>
            </a:r>
          </a:p>
        </p:txBody>
      </p:sp>
      <p:pic>
        <p:nvPicPr>
          <p:cNvPr id="2050" name="Picture 2" descr="Σκάλες Σπειροειδή Σκάλα Στάδια - Δωρεάν εικόνα στο Pixabay">
            <a:extLst>
              <a:ext uri="{FF2B5EF4-FFF2-40B4-BE49-F238E27FC236}">
                <a16:creationId xmlns:a16="http://schemas.microsoft.com/office/drawing/2014/main" id="{DA3ACE29-8301-4ABD-9E35-2492238E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57" y="2762659"/>
            <a:ext cx="3172408" cy="31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Ομάδα παιδιών σκίτσων διανυσματική απεικόνιση. εικονογραφία από arroyos -  98968387">
            <a:extLst>
              <a:ext uri="{FF2B5EF4-FFF2-40B4-BE49-F238E27FC236}">
                <a16:creationId xmlns:a16="http://schemas.microsoft.com/office/drawing/2014/main" id="{DB11E349-74F9-439B-8431-3DD724459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6"/>
          <a:stretch/>
        </p:blipFill>
        <p:spPr bwMode="auto">
          <a:xfrm>
            <a:off x="7119256" y="3429000"/>
            <a:ext cx="4690188" cy="15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7"/>
    </mc:Choice>
    <mc:Fallback xmlns="">
      <p:transition spd="slow" advTm="14447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378</Words>
  <Application>Microsoft Office PowerPoint</Application>
  <PresentationFormat>Ευρεία οθόνη</PresentationFormat>
  <Paragraphs>80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Θέμα του Office</vt:lpstr>
      <vt:lpstr>Άσκηση εκκένωσης του «Πύργου Παιδαγωγικής»</vt:lpstr>
      <vt:lpstr>Προσομοίωση σεισμού</vt:lpstr>
      <vt:lpstr>Θα επηρεαστεί η λειτουργία της σχολής; (μαθήματα, υπηρεσίες)</vt:lpstr>
      <vt:lpstr>Κατά τη διάρκεια του σεισμού</vt:lpstr>
      <vt:lpstr>Κατά τη διάρκεια του σεισμού</vt:lpstr>
      <vt:lpstr>Πότε αρχίζει η εκκένωση</vt:lpstr>
      <vt:lpstr>Υπεύθυνες/οι εκκένωσης</vt:lpstr>
      <vt:lpstr>Με ποια σειρά γίνεται η εκκένωση</vt:lpstr>
      <vt:lpstr>Με ποια σειρά γίνεται η εκκένωση</vt:lpstr>
      <vt:lpstr> Σε κάθε όροφο υπάρχουν δύο έξοδοι που οδηγούν στα κλιμακοστάσια του κτιρίου και στο ισόγειο επίσης δύο έξοδοι που οδηγούν στον υπαίθριο χώρο.  Σε όλες τις εξόδους υπάρχει η φωτεινή επιγραφή </vt:lpstr>
      <vt:lpstr>Πού είναι ο χώρος καταφυγής και πώς φτάνετε εκεί</vt:lpstr>
      <vt:lpstr>Παρουσίαση του PowerPoint</vt:lpstr>
      <vt:lpstr>Στον χώρο καταφυγής θα γίνει καταμέτρηση</vt:lpstr>
      <vt:lpstr>Καλή μας επιτυχία 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Alexandra Papadopoulou</dc:creator>
  <cp:lastModifiedBy>Alexandra Papadopoulou</cp:lastModifiedBy>
  <cp:revision>29</cp:revision>
  <dcterms:created xsi:type="dcterms:W3CDTF">2022-05-12T05:14:21Z</dcterms:created>
  <dcterms:modified xsi:type="dcterms:W3CDTF">2024-04-16T06:08:58Z</dcterms:modified>
</cp:coreProperties>
</file>